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6" r:id="rId2"/>
    <p:sldId id="257" r:id="rId3"/>
    <p:sldId id="261" r:id="rId4"/>
    <p:sldId id="274" r:id="rId5"/>
    <p:sldId id="258" r:id="rId6"/>
    <p:sldId id="284" r:id="rId7"/>
    <p:sldId id="269" r:id="rId8"/>
    <p:sldId id="279" r:id="rId9"/>
    <p:sldId id="272" r:id="rId10"/>
    <p:sldId id="262" r:id="rId11"/>
    <p:sldId id="278" r:id="rId12"/>
    <p:sldId id="288" r:id="rId13"/>
    <p:sldId id="273" r:id="rId14"/>
    <p:sldId id="283" r:id="rId15"/>
    <p:sldId id="296" r:id="rId16"/>
    <p:sldId id="280" r:id="rId17"/>
    <p:sldId id="285" r:id="rId18"/>
    <p:sldId id="265" r:id="rId19"/>
    <p:sldId id="297" r:id="rId20"/>
    <p:sldId id="298" r:id="rId21"/>
    <p:sldId id="299" r:id="rId22"/>
    <p:sldId id="300" r:id="rId23"/>
    <p:sldId id="301" r:id="rId24"/>
    <p:sldId id="302" r:id="rId25"/>
    <p:sldId id="287" r:id="rId26"/>
  </p:sldIdLst>
  <p:sldSz cx="12190413" cy="6858000"/>
  <p:notesSz cx="6858000" cy="9144000"/>
  <p:embeddedFontLst>
    <p:embeddedFont>
      <p:font typeface="华文黑体" panose="02010600040101010101" pitchFamily="2" charset="-122"/>
      <p:regular r:id="rId28"/>
    </p:embeddedFont>
    <p:embeddedFont>
      <p:font typeface="华文细黑" panose="02010600040101010101" pitchFamily="2" charset="-122"/>
      <p:regular r:id="rId29"/>
    </p:embeddedFont>
    <p:embeddedFont>
      <p:font typeface="微软雅黑" panose="020B0503020204020204" pitchFamily="34" charset="-122"/>
      <p:regular r:id="rId30"/>
      <p:bold r:id="rId31"/>
    </p:embeddedFont>
    <p:embeddedFont>
      <p:font typeface="微软雅黑" panose="020B0503020204020204" pitchFamily="34" charset="-122"/>
      <p:regular r:id="rId30"/>
      <p:bold r:id="rId31"/>
    </p:embeddedFont>
    <p:embeddedFont>
      <p:font typeface="Calibri" panose="020F0502020204030204" pitchFamily="34" charset="0"/>
      <p:regular r:id="rId32"/>
      <p:bold r:id="rId33"/>
      <p:italic r:id="rId34"/>
      <p:bold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7FF"/>
    <a:srgbClr val="000000"/>
    <a:srgbClr val="FD77F3"/>
    <a:srgbClr val="5A61EC"/>
    <a:srgbClr val="2A4DFE"/>
    <a:srgbClr val="B00071"/>
    <a:srgbClr val="FF09A7"/>
    <a:srgbClr val="E60094"/>
    <a:srgbClr val="5874FE"/>
    <a:srgbClr val="151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9868F-23BB-3F44-A7DD-7323CF7153FF}" v="13" dt="2018-12-09T20:57:33.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2" autoAdjust="0"/>
    <p:restoredTop sz="94656"/>
  </p:normalViewPr>
  <p:slideViewPr>
    <p:cSldViewPr>
      <p:cViewPr varScale="1">
        <p:scale>
          <a:sx n="96" d="100"/>
          <a:sy n="96" d="100"/>
        </p:scale>
        <p:origin x="200" y="4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B87BC-4C54-42F0-80F3-8F4558E7F9CF}"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155A8-87E7-42D9-9123-DE11223425F8}" type="slidenum">
              <a:rPr lang="zh-CN" altLang="en-US" smtClean="0"/>
              <a:t>‹#›</a:t>
            </a:fld>
            <a:endParaRPr lang="zh-CN" altLang="en-US"/>
          </a:p>
        </p:txBody>
      </p:sp>
    </p:spTree>
    <p:extLst>
      <p:ext uri="{BB962C8B-B14F-4D97-AF65-F5344CB8AC3E}">
        <p14:creationId xmlns:p14="http://schemas.microsoft.com/office/powerpoint/2010/main" val="3807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a:t>
            </a:fld>
            <a:endParaRPr lang="zh-CN" altLang="en-US"/>
          </a:p>
        </p:txBody>
      </p:sp>
    </p:spTree>
    <p:extLst>
      <p:ext uri="{BB962C8B-B14F-4D97-AF65-F5344CB8AC3E}">
        <p14:creationId xmlns:p14="http://schemas.microsoft.com/office/powerpoint/2010/main" val="12254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10</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11</a:t>
            </a:fld>
            <a:endParaRPr lang="zh-CN" altLang="en-US"/>
          </a:p>
        </p:txBody>
      </p:sp>
    </p:spTree>
    <p:extLst>
      <p:ext uri="{BB962C8B-B14F-4D97-AF65-F5344CB8AC3E}">
        <p14:creationId xmlns:p14="http://schemas.microsoft.com/office/powerpoint/2010/main" val="36486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12</a:t>
            </a:fld>
            <a:endParaRPr lang="zh-CN" altLang="en-US"/>
          </a:p>
        </p:txBody>
      </p:sp>
    </p:spTree>
    <p:extLst>
      <p:ext uri="{BB962C8B-B14F-4D97-AF65-F5344CB8AC3E}">
        <p14:creationId xmlns:p14="http://schemas.microsoft.com/office/powerpoint/2010/main" val="223646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14</a:t>
            </a:fld>
            <a:endParaRPr lang="zh-CN" altLang="en-US"/>
          </a:p>
        </p:txBody>
      </p:sp>
    </p:spTree>
    <p:extLst>
      <p:ext uri="{BB962C8B-B14F-4D97-AF65-F5344CB8AC3E}">
        <p14:creationId xmlns:p14="http://schemas.microsoft.com/office/powerpoint/2010/main" val="491993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15</a:t>
            </a:fld>
            <a:endParaRPr lang="zh-CN" altLang="en-US"/>
          </a:p>
        </p:txBody>
      </p:sp>
    </p:spTree>
    <p:extLst>
      <p:ext uri="{BB962C8B-B14F-4D97-AF65-F5344CB8AC3E}">
        <p14:creationId xmlns:p14="http://schemas.microsoft.com/office/powerpoint/2010/main" val="2161374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17</a:t>
            </a:fld>
            <a:endParaRPr lang="zh-CN" altLang="en-US"/>
          </a:p>
        </p:txBody>
      </p:sp>
    </p:spTree>
    <p:extLst>
      <p:ext uri="{BB962C8B-B14F-4D97-AF65-F5344CB8AC3E}">
        <p14:creationId xmlns:p14="http://schemas.microsoft.com/office/powerpoint/2010/main" val="1004820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19</a:t>
            </a:fld>
            <a:endParaRPr lang="zh-CN" altLang="en-US"/>
          </a:p>
        </p:txBody>
      </p:sp>
    </p:spTree>
    <p:extLst>
      <p:ext uri="{BB962C8B-B14F-4D97-AF65-F5344CB8AC3E}">
        <p14:creationId xmlns:p14="http://schemas.microsoft.com/office/powerpoint/2010/main" val="3675183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t>2</a:t>
            </a:fld>
            <a:endParaRPr lang="zh-CN" altLang="en-US"/>
          </a:p>
        </p:txBody>
      </p:sp>
    </p:spTree>
    <p:extLst>
      <p:ext uri="{BB962C8B-B14F-4D97-AF65-F5344CB8AC3E}">
        <p14:creationId xmlns:p14="http://schemas.microsoft.com/office/powerpoint/2010/main" val="100665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20</a:t>
            </a:fld>
            <a:endParaRPr lang="zh-CN" altLang="en-US"/>
          </a:p>
        </p:txBody>
      </p:sp>
    </p:spTree>
    <p:extLst>
      <p:ext uri="{BB962C8B-B14F-4D97-AF65-F5344CB8AC3E}">
        <p14:creationId xmlns:p14="http://schemas.microsoft.com/office/powerpoint/2010/main" val="1753742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21</a:t>
            </a:fld>
            <a:endParaRPr lang="zh-CN" altLang="en-US"/>
          </a:p>
        </p:txBody>
      </p:sp>
    </p:spTree>
    <p:extLst>
      <p:ext uri="{BB962C8B-B14F-4D97-AF65-F5344CB8AC3E}">
        <p14:creationId xmlns:p14="http://schemas.microsoft.com/office/powerpoint/2010/main" val="2443958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22</a:t>
            </a:fld>
            <a:endParaRPr lang="zh-CN" altLang="en-US"/>
          </a:p>
        </p:txBody>
      </p:sp>
    </p:spTree>
    <p:extLst>
      <p:ext uri="{BB962C8B-B14F-4D97-AF65-F5344CB8AC3E}">
        <p14:creationId xmlns:p14="http://schemas.microsoft.com/office/powerpoint/2010/main" val="117583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23</a:t>
            </a:fld>
            <a:endParaRPr lang="zh-CN" altLang="en-US"/>
          </a:p>
        </p:txBody>
      </p:sp>
    </p:spTree>
    <p:extLst>
      <p:ext uri="{BB962C8B-B14F-4D97-AF65-F5344CB8AC3E}">
        <p14:creationId xmlns:p14="http://schemas.microsoft.com/office/powerpoint/2010/main" val="2066752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24</a:t>
            </a:fld>
            <a:endParaRPr lang="zh-CN" altLang="en-US"/>
          </a:p>
        </p:txBody>
      </p:sp>
    </p:spTree>
    <p:extLst>
      <p:ext uri="{BB962C8B-B14F-4D97-AF65-F5344CB8AC3E}">
        <p14:creationId xmlns:p14="http://schemas.microsoft.com/office/powerpoint/2010/main" val="3175726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25</a:t>
            </a:fld>
            <a:endParaRPr lang="zh-CN" altLang="en-US"/>
          </a:p>
        </p:txBody>
      </p:sp>
    </p:spTree>
    <p:extLst>
      <p:ext uri="{BB962C8B-B14F-4D97-AF65-F5344CB8AC3E}">
        <p14:creationId xmlns:p14="http://schemas.microsoft.com/office/powerpoint/2010/main" val="109977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4</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5</a:t>
            </a:fld>
            <a:endParaRPr lang="zh-CN" altLang="en-US"/>
          </a:p>
        </p:txBody>
      </p:sp>
    </p:spTree>
    <p:extLst>
      <p:ext uri="{BB962C8B-B14F-4D97-AF65-F5344CB8AC3E}">
        <p14:creationId xmlns:p14="http://schemas.microsoft.com/office/powerpoint/2010/main" val="263242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7</a:t>
            </a:fld>
            <a:endParaRPr lang="zh-CN" altLang="en-US"/>
          </a:p>
        </p:txBody>
      </p:sp>
    </p:spTree>
    <p:extLst>
      <p:ext uri="{BB962C8B-B14F-4D97-AF65-F5344CB8AC3E}">
        <p14:creationId xmlns:p14="http://schemas.microsoft.com/office/powerpoint/2010/main" val="112946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9</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0413" cy="112474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2018/12/9</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0694" y="3615407"/>
            <a:ext cx="5489023"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华文黑体" pitchFamily="2" charset="-122"/>
                <a:cs typeface="华文黑体" pitchFamily="2" charset="-122"/>
              </a:rPr>
              <a:t>Implemented</a:t>
            </a:r>
            <a:r>
              <a:rPr lang="zh-CN" altLang="en-US" sz="2400" dirty="0">
                <a:solidFill>
                  <a:schemeClr val="bg1"/>
                </a:solidFill>
                <a:latin typeface="微软雅黑" panose="020B0503020204020204" pitchFamily="34" charset="-122"/>
                <a:ea typeface="华文黑体" pitchFamily="2" charset="-122"/>
                <a:cs typeface="华文黑体" pitchFamily="2" charset="-122"/>
              </a:rPr>
              <a:t> </a:t>
            </a:r>
            <a:r>
              <a:rPr lang="en-US" altLang="zh-CN" sz="2400" dirty="0">
                <a:solidFill>
                  <a:schemeClr val="bg1"/>
                </a:solidFill>
                <a:latin typeface="微软雅黑" panose="020B0503020204020204" pitchFamily="34" charset="-122"/>
                <a:ea typeface="华文黑体" pitchFamily="2" charset="-122"/>
                <a:cs typeface="华文黑体" pitchFamily="2" charset="-122"/>
              </a:rPr>
              <a:t>by</a:t>
            </a:r>
            <a:r>
              <a:rPr lang="zh-CN" altLang="en-US" sz="2400" dirty="0">
                <a:solidFill>
                  <a:schemeClr val="bg1"/>
                </a:solidFill>
                <a:latin typeface="微软雅黑" panose="020B0503020204020204" pitchFamily="34" charset="-122"/>
                <a:ea typeface="华文黑体" pitchFamily="2" charset="-122"/>
                <a:cs typeface="华文黑体" pitchFamily="2" charset="-122"/>
              </a:rPr>
              <a:t> </a:t>
            </a:r>
            <a:r>
              <a:rPr lang="en-US" altLang="zh-CN" sz="2400" dirty="0" err="1">
                <a:solidFill>
                  <a:schemeClr val="bg1"/>
                </a:solidFill>
                <a:latin typeface="微软雅黑" panose="020B0503020204020204" pitchFamily="34" charset="-122"/>
                <a:ea typeface="华文黑体" pitchFamily="2" charset="-122"/>
                <a:cs typeface="华文黑体" pitchFamily="2" charset="-122"/>
              </a:rPr>
              <a:t>JY.Cui</a:t>
            </a:r>
            <a:r>
              <a:rPr lang="zh-CN" altLang="en-US" sz="2400" dirty="0">
                <a:solidFill>
                  <a:schemeClr val="bg1"/>
                </a:solidFill>
                <a:latin typeface="微软雅黑" panose="020B0503020204020204" pitchFamily="34" charset="-122"/>
                <a:ea typeface="华文黑体" pitchFamily="2" charset="-122"/>
                <a:cs typeface="华文黑体" pitchFamily="2" charset="-122"/>
              </a:rPr>
              <a:t> </a:t>
            </a:r>
            <a:r>
              <a:rPr lang="en-US" altLang="zh-CN" sz="2400" dirty="0">
                <a:solidFill>
                  <a:schemeClr val="bg1"/>
                </a:solidFill>
                <a:latin typeface="微软雅黑" panose="020B0503020204020204" pitchFamily="34" charset="-122"/>
                <a:ea typeface="华文黑体" pitchFamily="2" charset="-122"/>
                <a:cs typeface="华文黑体" pitchFamily="2" charset="-122"/>
              </a:rPr>
              <a:t>,</a:t>
            </a:r>
            <a:r>
              <a:rPr lang="en-US" altLang="zh-CN" sz="2400" dirty="0" err="1">
                <a:solidFill>
                  <a:schemeClr val="bg1"/>
                </a:solidFill>
                <a:latin typeface="微软雅黑" panose="020B0503020204020204" pitchFamily="34" charset="-122"/>
                <a:ea typeface="华文黑体" pitchFamily="2" charset="-122"/>
                <a:cs typeface="华文黑体" pitchFamily="2" charset="-122"/>
              </a:rPr>
              <a:t>YJ.Li</a:t>
            </a:r>
            <a:r>
              <a:rPr lang="zh-CN" altLang="en-US" sz="2400" dirty="0">
                <a:solidFill>
                  <a:schemeClr val="bg1"/>
                </a:solidFill>
                <a:latin typeface="微软雅黑" panose="020B0503020204020204" pitchFamily="34" charset="-122"/>
                <a:ea typeface="华文黑体" pitchFamily="2" charset="-122"/>
                <a:cs typeface="华文黑体" pitchFamily="2" charset="-122"/>
              </a:rPr>
              <a:t> </a:t>
            </a:r>
            <a:r>
              <a:rPr lang="en-US" altLang="zh-CN" sz="2400" dirty="0">
                <a:solidFill>
                  <a:schemeClr val="bg1"/>
                </a:solidFill>
                <a:latin typeface="微软雅黑" panose="020B0503020204020204" pitchFamily="34" charset="-122"/>
                <a:ea typeface="华文黑体" pitchFamily="2" charset="-122"/>
                <a:cs typeface="华文黑体" pitchFamily="2" charset="-122"/>
              </a:rPr>
              <a:t>,</a:t>
            </a:r>
            <a:r>
              <a:rPr lang="en-US" altLang="zh-CN" sz="2400" dirty="0" err="1">
                <a:solidFill>
                  <a:schemeClr val="bg1"/>
                </a:solidFill>
                <a:latin typeface="微软雅黑" panose="020B0503020204020204" pitchFamily="34" charset="-122"/>
                <a:ea typeface="华文黑体" pitchFamily="2" charset="-122"/>
                <a:cs typeface="华文黑体" pitchFamily="2" charset="-122"/>
              </a:rPr>
              <a:t>J.li</a:t>
            </a:r>
            <a:endParaRPr lang="zh-CN" altLang="en-US" sz="2400" dirty="0">
              <a:solidFill>
                <a:schemeClr val="bg1"/>
              </a:solidFill>
              <a:latin typeface="微软雅黑" panose="020B0503020204020204" pitchFamily="34" charset="-122"/>
              <a:ea typeface="华文黑体" pitchFamily="2" charset="-122"/>
              <a:cs typeface="华文黑体" pitchFamily="2" charset="-122"/>
            </a:endParaRPr>
          </a:p>
        </p:txBody>
      </p:sp>
      <p:grpSp>
        <p:nvGrpSpPr>
          <p:cNvPr id="6" name="组合 5"/>
          <p:cNvGrpSpPr/>
          <p:nvPr/>
        </p:nvGrpSpPr>
        <p:grpSpPr>
          <a:xfrm>
            <a:off x="-1475922" y="1556791"/>
            <a:ext cx="15430287" cy="1365154"/>
            <a:chOff x="1283637" y="1865633"/>
            <a:chExt cx="9623148" cy="1200329"/>
          </a:xfrm>
        </p:grpSpPr>
        <p:sp>
          <p:nvSpPr>
            <p:cNvPr id="3" name="圆角矩形 2"/>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283637" y="1865633"/>
              <a:ext cx="9623148" cy="1200329"/>
            </a:xfrm>
            <a:prstGeom prst="rect">
              <a:avLst/>
            </a:prstGeom>
            <a:noFill/>
          </p:spPr>
          <p:txBody>
            <a:bodyPr wrap="square" rtlCol="0">
              <a:spAutoFit/>
            </a:bodyPr>
            <a:lstStyle/>
            <a:p>
              <a:pPr algn="ctr"/>
              <a:r>
                <a:rPr lang="en-US" altLang="zh-CN"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Nursing</a:t>
              </a:r>
              <a:r>
                <a:rPr lang="zh-CN" altLang="en-US"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 </a:t>
              </a:r>
              <a:r>
                <a:rPr lang="en-US" altLang="zh-CN"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House</a:t>
              </a:r>
              <a:r>
                <a:rPr lang="zh-CN" altLang="en-US"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 </a:t>
              </a:r>
              <a:r>
                <a:rPr lang="en-US" altLang="zh-CN"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System</a:t>
              </a:r>
              <a:endParaRPr lang="zh-CN" altLang="en-US"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
        <p:nvSpPr>
          <p:cNvPr id="13" name="矩形 12"/>
          <p:cNvSpPr/>
          <p:nvPr/>
        </p:nvSpPr>
        <p:spPr>
          <a:xfrm>
            <a:off x="2100350" y="4797152"/>
            <a:ext cx="1853412" cy="504056"/>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FFFF"/>
                </a:solidFill>
                <a:latin typeface="HelveticaNeueLT Pro 35 Th" pitchFamily="34" charset="0"/>
                <a:ea typeface="华文细黑" pitchFamily="2" charset="-122"/>
              </a:rPr>
              <a:t>Interactive</a:t>
            </a:r>
            <a:endParaRPr lang="zh-CN" altLang="en-US" sz="1600" dirty="0">
              <a:solidFill>
                <a:srgbClr val="FFFFFF"/>
              </a:solidFill>
              <a:latin typeface="HelveticaNeueLT Pro 35 Th" pitchFamily="34" charset="0"/>
              <a:ea typeface="华文细黑" pitchFamily="2" charset="-122"/>
            </a:endParaRPr>
          </a:p>
        </p:txBody>
      </p:sp>
      <p:sp>
        <p:nvSpPr>
          <p:cNvPr id="19" name="矩形 18"/>
          <p:cNvSpPr/>
          <p:nvPr/>
        </p:nvSpPr>
        <p:spPr>
          <a:xfrm>
            <a:off x="4241001" y="4797152"/>
            <a:ext cx="18534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HelveticaNeueLT Pro 35 Th" pitchFamily="34" charset="0"/>
                <a:ea typeface="华文细黑" pitchFamily="2" charset="-122"/>
              </a:rPr>
              <a:t>easy-to-use</a:t>
            </a:r>
            <a:endParaRPr lang="zh-CN" altLang="en-US" sz="2000" dirty="0">
              <a:solidFill>
                <a:schemeClr val="tx1"/>
              </a:solidFill>
              <a:latin typeface="HelveticaNeueLT Pro 35 Th" pitchFamily="34" charset="0"/>
              <a:ea typeface="华文细黑" pitchFamily="2" charset="-122"/>
            </a:endParaRPr>
          </a:p>
        </p:txBody>
      </p:sp>
      <p:sp>
        <p:nvSpPr>
          <p:cNvPr id="20" name="矩形 19"/>
          <p:cNvSpPr/>
          <p:nvPr/>
        </p:nvSpPr>
        <p:spPr>
          <a:xfrm>
            <a:off x="6330026" y="4797152"/>
            <a:ext cx="18534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HelveticaNeueLT Pro 35 Th" pitchFamily="34" charset="0"/>
                <a:ea typeface="华文细黑" pitchFamily="2" charset="-122"/>
              </a:rPr>
              <a:t>Functional</a:t>
            </a:r>
            <a:endParaRPr lang="zh-CN" altLang="en-US" sz="2000" dirty="0">
              <a:solidFill>
                <a:schemeClr val="tx1"/>
              </a:solidFill>
              <a:latin typeface="HelveticaNeueLT Pro 35 Th" pitchFamily="34" charset="0"/>
              <a:ea typeface="华文细黑" pitchFamily="2" charset="-122"/>
            </a:endParaRPr>
          </a:p>
        </p:txBody>
      </p:sp>
      <p:sp>
        <p:nvSpPr>
          <p:cNvPr id="21" name="矩形 20"/>
          <p:cNvSpPr/>
          <p:nvPr/>
        </p:nvSpPr>
        <p:spPr>
          <a:xfrm>
            <a:off x="8418258" y="4797152"/>
            <a:ext cx="1853412" cy="504056"/>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bg1"/>
                </a:solidFill>
                <a:latin typeface="HelveticaNeueLT Pro 35 Th" pitchFamily="34" charset="0"/>
                <a:ea typeface="华文细黑" pitchFamily="2" charset="-122"/>
              </a:rPr>
              <a:t>characteristic</a:t>
            </a:r>
            <a:endParaRPr lang="zh-CN" altLang="en-US" sz="2000" dirty="0">
              <a:solidFill>
                <a:schemeClr val="bg1"/>
              </a:solidFill>
              <a:latin typeface="HelveticaNeueLT Pro 35 Th" pitchFamily="34" charset="0"/>
              <a:ea typeface="华文细黑" pitchFamily="2" charset="-122"/>
            </a:endParaRPr>
          </a:p>
        </p:txBody>
      </p:sp>
    </p:spTree>
    <p:extLst>
      <p:ext uri="{BB962C8B-B14F-4D97-AF65-F5344CB8AC3E}">
        <p14:creationId xmlns:p14="http://schemas.microsoft.com/office/powerpoint/2010/main" val="3200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9" grpId="0" animBg="1"/>
      <p:bldP spid="20"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cxnSp>
        <p:nvCxnSpPr>
          <p:cNvPr id="6" name="直接连接符 5"/>
          <p:cNvCxnSpPr/>
          <p:nvPr/>
        </p:nvCxnSpPr>
        <p:spPr>
          <a:xfrm>
            <a:off x="1936744" y="3537012"/>
            <a:ext cx="831692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2998862" y="2348880"/>
            <a:ext cx="609440" cy="1296144"/>
            <a:chOff x="2998862" y="2348880"/>
            <a:chExt cx="609440" cy="1296144"/>
          </a:xfrm>
        </p:grpSpPr>
        <p:sp>
          <p:nvSpPr>
            <p:cNvPr id="20" name="椭圆 19"/>
            <p:cNvSpPr/>
            <p:nvPr/>
          </p:nvSpPr>
          <p:spPr>
            <a:xfrm>
              <a:off x="2998862"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103899"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3" name="组合 82"/>
          <p:cNvGrpSpPr/>
          <p:nvPr/>
        </p:nvGrpSpPr>
        <p:grpSpPr>
          <a:xfrm>
            <a:off x="3718942" y="3429000"/>
            <a:ext cx="609010" cy="1290630"/>
            <a:chOff x="3718942" y="3429000"/>
            <a:chExt cx="609010" cy="1290630"/>
          </a:xfrm>
        </p:grpSpPr>
        <p:sp>
          <p:nvSpPr>
            <p:cNvPr id="36" name="椭圆 35"/>
            <p:cNvSpPr/>
            <p:nvPr/>
          </p:nvSpPr>
          <p:spPr>
            <a:xfrm>
              <a:off x="3718942"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flipV="1">
              <a:off x="3823549" y="367569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4" name="组合 83"/>
          <p:cNvGrpSpPr/>
          <p:nvPr/>
        </p:nvGrpSpPr>
        <p:grpSpPr>
          <a:xfrm>
            <a:off x="4943078" y="2348880"/>
            <a:ext cx="624298" cy="1296144"/>
            <a:chOff x="4943078" y="2348880"/>
            <a:chExt cx="624298" cy="1296144"/>
          </a:xfrm>
        </p:grpSpPr>
        <p:sp>
          <p:nvSpPr>
            <p:cNvPr id="40" name="椭圆 39"/>
            <p:cNvSpPr/>
            <p:nvPr/>
          </p:nvSpPr>
          <p:spPr>
            <a:xfrm>
              <a:off x="4943078"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5062973"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5" name="组合 84"/>
          <p:cNvGrpSpPr/>
          <p:nvPr/>
        </p:nvGrpSpPr>
        <p:grpSpPr>
          <a:xfrm>
            <a:off x="5987194" y="3429000"/>
            <a:ext cx="624298" cy="1290630"/>
            <a:chOff x="5987194" y="3429000"/>
            <a:chExt cx="624298" cy="1290630"/>
          </a:xfrm>
        </p:grpSpPr>
        <p:sp>
          <p:nvSpPr>
            <p:cNvPr id="41" name="椭圆 40"/>
            <p:cNvSpPr/>
            <p:nvPr/>
          </p:nvSpPr>
          <p:spPr>
            <a:xfrm>
              <a:off x="5987194"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flipV="1">
              <a:off x="6107089" y="367569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7" name="组合 86"/>
          <p:cNvGrpSpPr/>
          <p:nvPr/>
        </p:nvGrpSpPr>
        <p:grpSpPr>
          <a:xfrm>
            <a:off x="8471470" y="3429000"/>
            <a:ext cx="624298" cy="1290630"/>
            <a:chOff x="8471470" y="3429000"/>
            <a:chExt cx="624298" cy="1290630"/>
          </a:xfrm>
        </p:grpSpPr>
        <p:sp>
          <p:nvSpPr>
            <p:cNvPr id="43" name="椭圆 42"/>
            <p:cNvSpPr/>
            <p:nvPr/>
          </p:nvSpPr>
          <p:spPr>
            <a:xfrm>
              <a:off x="8471470"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flipV="1">
              <a:off x="8591365" y="367569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p:cNvGrpSpPr/>
          <p:nvPr/>
        </p:nvGrpSpPr>
        <p:grpSpPr>
          <a:xfrm>
            <a:off x="7659538" y="2348880"/>
            <a:ext cx="590289" cy="1296144"/>
            <a:chOff x="7659538" y="2348880"/>
            <a:chExt cx="590289" cy="1296144"/>
          </a:xfrm>
        </p:grpSpPr>
        <p:sp>
          <p:nvSpPr>
            <p:cNvPr id="42" name="椭圆 41"/>
            <p:cNvSpPr/>
            <p:nvPr/>
          </p:nvSpPr>
          <p:spPr>
            <a:xfrm>
              <a:off x="7659538"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45424"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9" name="TextBox 88"/>
          <p:cNvSpPr txBox="1"/>
          <p:nvPr/>
        </p:nvSpPr>
        <p:spPr>
          <a:xfrm>
            <a:off x="2637038" y="1982020"/>
            <a:ext cx="1942527" cy="338554"/>
          </a:xfrm>
          <a:prstGeom prst="rect">
            <a:avLst/>
          </a:prstGeom>
          <a:noFill/>
        </p:spPr>
        <p:txBody>
          <a:bodyPr wrap="square" rtlCol="0">
            <a:spAutoFit/>
          </a:bodyPr>
          <a:lstStyle/>
          <a:p>
            <a:r>
              <a:rPr lang="en-US" altLang="zh-CN" sz="1600" dirty="0">
                <a:solidFill>
                  <a:schemeClr val="bg1"/>
                </a:solidFill>
                <a:latin typeface="华文细黑" pitchFamily="2" charset="-122"/>
                <a:ea typeface="华文细黑" pitchFamily="2" charset="-122"/>
                <a:cs typeface="华文黑体" pitchFamily="2" charset="-122"/>
              </a:rPr>
              <a:t>Generating</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Data</a:t>
            </a:r>
          </a:p>
        </p:txBody>
      </p:sp>
      <p:sp>
        <p:nvSpPr>
          <p:cNvPr id="91" name="TextBox 90"/>
          <p:cNvSpPr txBox="1"/>
          <p:nvPr/>
        </p:nvSpPr>
        <p:spPr>
          <a:xfrm>
            <a:off x="3823549" y="4735194"/>
            <a:ext cx="1728192" cy="830997"/>
          </a:xfrm>
          <a:prstGeom prst="rect">
            <a:avLst/>
          </a:prstGeom>
          <a:noFill/>
        </p:spPr>
        <p:txBody>
          <a:bodyPr wrap="square" rtlCol="0">
            <a:spAutoFit/>
          </a:bodyPr>
          <a:lstStyle/>
          <a:p>
            <a:r>
              <a:rPr lang="en" altLang="zh-CN" sz="1600" dirty="0">
                <a:solidFill>
                  <a:schemeClr val="bg1"/>
                </a:solidFill>
                <a:latin typeface="华文细黑" pitchFamily="2" charset="-122"/>
                <a:ea typeface="华文细黑" pitchFamily="2" charset="-122"/>
                <a:cs typeface="华文黑体" pitchFamily="2" charset="-122"/>
              </a:rPr>
              <a:t>Periodic</a:t>
            </a:r>
            <a:r>
              <a:rPr lang="zh-CN" altLang="en-US" sz="1600" dirty="0">
                <a:solidFill>
                  <a:schemeClr val="bg1"/>
                </a:solidFill>
                <a:latin typeface="华文细黑" pitchFamily="2" charset="-122"/>
                <a:ea typeface="华文细黑" pitchFamily="2" charset="-122"/>
                <a:cs typeface="华文黑体" pitchFamily="2" charset="-122"/>
              </a:rPr>
              <a:t> </a:t>
            </a:r>
            <a:r>
              <a:rPr lang="en" altLang="zh-CN" sz="1600" dirty="0">
                <a:solidFill>
                  <a:schemeClr val="bg1"/>
                </a:solidFill>
                <a:latin typeface="华文细黑" pitchFamily="2" charset="-122"/>
                <a:ea typeface="华文细黑" pitchFamily="2" charset="-122"/>
                <a:cs typeface="华文黑体" pitchFamily="2" charset="-122"/>
              </a:rPr>
              <a:t>summary</a:t>
            </a:r>
          </a:p>
          <a:p>
            <a:endParaRPr lang="en" altLang="zh-CN" sz="1600" dirty="0">
              <a:solidFill>
                <a:schemeClr val="bg1"/>
              </a:solidFill>
              <a:latin typeface="华文细黑" pitchFamily="2" charset="-122"/>
              <a:ea typeface="华文细黑" pitchFamily="2" charset="-122"/>
              <a:cs typeface="华文黑体" pitchFamily="2" charset="-122"/>
            </a:endParaRPr>
          </a:p>
        </p:txBody>
      </p:sp>
      <p:sp>
        <p:nvSpPr>
          <p:cNvPr id="92" name="TextBox 91"/>
          <p:cNvSpPr txBox="1"/>
          <p:nvPr/>
        </p:nvSpPr>
        <p:spPr>
          <a:xfrm>
            <a:off x="4922254" y="1602235"/>
            <a:ext cx="1728192" cy="1077218"/>
          </a:xfrm>
          <a:prstGeom prst="rect">
            <a:avLst/>
          </a:prstGeom>
          <a:noFill/>
        </p:spPr>
        <p:txBody>
          <a:bodyPr wrap="square" rtlCol="0">
            <a:spAutoFit/>
          </a:bodyPr>
          <a:lstStyle/>
          <a:p>
            <a:r>
              <a:rPr lang="en" altLang="zh-CN" sz="1600" dirty="0">
                <a:solidFill>
                  <a:schemeClr val="bg1"/>
                </a:solidFill>
                <a:latin typeface="华文细黑" pitchFamily="2" charset="-122"/>
                <a:ea typeface="华文细黑" pitchFamily="2" charset="-122"/>
                <a:cs typeface="华文黑体" pitchFamily="2" charset="-122"/>
              </a:rPr>
              <a:t>Administrators receive</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the</a:t>
            </a:r>
            <a:r>
              <a:rPr lang="en" altLang="zh-CN" sz="1600" dirty="0">
                <a:solidFill>
                  <a:schemeClr val="bg1"/>
                </a:solidFill>
                <a:latin typeface="华文细黑" pitchFamily="2" charset="-122"/>
                <a:ea typeface="华文细黑" pitchFamily="2" charset="-122"/>
                <a:cs typeface="华文黑体" pitchFamily="2" charset="-122"/>
              </a:rPr>
              <a:t> data</a:t>
            </a:r>
          </a:p>
          <a:p>
            <a:endParaRPr lang="en" altLang="zh-CN" sz="1600" dirty="0">
              <a:solidFill>
                <a:schemeClr val="bg1"/>
              </a:solidFill>
              <a:latin typeface="华文细黑" pitchFamily="2" charset="-122"/>
              <a:ea typeface="华文细黑" pitchFamily="2" charset="-122"/>
              <a:cs typeface="华文黑体" pitchFamily="2" charset="-122"/>
            </a:endParaRPr>
          </a:p>
        </p:txBody>
      </p:sp>
      <p:sp>
        <p:nvSpPr>
          <p:cNvPr id="93" name="TextBox 92"/>
          <p:cNvSpPr txBox="1"/>
          <p:nvPr/>
        </p:nvSpPr>
        <p:spPr>
          <a:xfrm>
            <a:off x="5774577" y="4719630"/>
            <a:ext cx="1728192" cy="830997"/>
          </a:xfrm>
          <a:prstGeom prst="rect">
            <a:avLst/>
          </a:prstGeom>
          <a:noFill/>
        </p:spPr>
        <p:txBody>
          <a:bodyPr wrap="square" rtlCol="0">
            <a:spAutoFit/>
          </a:bodyPr>
          <a:lstStyle/>
          <a:p>
            <a:r>
              <a:rPr lang="en" altLang="zh-CN" sz="1600" dirty="0">
                <a:solidFill>
                  <a:schemeClr val="bg1"/>
                </a:solidFill>
                <a:latin typeface="华文细黑" pitchFamily="2" charset="-122"/>
                <a:ea typeface="华文细黑" pitchFamily="2" charset="-122"/>
                <a:cs typeface="华文黑体" pitchFamily="2" charset="-122"/>
              </a:rPr>
              <a:t>View different type</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of</a:t>
            </a:r>
            <a:r>
              <a:rPr lang="zh-CN" altLang="en-US" sz="1600" dirty="0">
                <a:solidFill>
                  <a:schemeClr val="bg1"/>
                </a:solidFill>
                <a:latin typeface="华文细黑" pitchFamily="2" charset="-122"/>
                <a:ea typeface="华文细黑" pitchFamily="2" charset="-122"/>
                <a:cs typeface="华文黑体" pitchFamily="2" charset="-122"/>
              </a:rPr>
              <a:t> </a:t>
            </a:r>
            <a:r>
              <a:rPr lang="en" altLang="zh-CN" sz="1600" dirty="0">
                <a:solidFill>
                  <a:schemeClr val="bg1"/>
                </a:solidFill>
                <a:latin typeface="华文细黑" pitchFamily="2" charset="-122"/>
                <a:ea typeface="华文细黑" pitchFamily="2" charset="-122"/>
                <a:cs typeface="华文黑体" pitchFamily="2" charset="-122"/>
              </a:rPr>
              <a:t>data</a:t>
            </a:r>
          </a:p>
          <a:p>
            <a:endParaRPr lang="en" altLang="zh-CN" sz="1600" dirty="0">
              <a:solidFill>
                <a:schemeClr val="bg1"/>
              </a:solidFill>
              <a:latin typeface="华文细黑" pitchFamily="2" charset="-122"/>
              <a:ea typeface="华文细黑" pitchFamily="2" charset="-122"/>
              <a:cs typeface="华文黑体" pitchFamily="2" charset="-122"/>
            </a:endParaRPr>
          </a:p>
        </p:txBody>
      </p:sp>
      <p:sp>
        <p:nvSpPr>
          <p:cNvPr id="94" name="TextBox 93"/>
          <p:cNvSpPr txBox="1"/>
          <p:nvPr/>
        </p:nvSpPr>
        <p:spPr>
          <a:xfrm>
            <a:off x="7745424" y="1824717"/>
            <a:ext cx="1728192" cy="338554"/>
          </a:xfrm>
          <a:prstGeom prst="rect">
            <a:avLst/>
          </a:prstGeom>
          <a:noFill/>
        </p:spPr>
        <p:txBody>
          <a:bodyPr wrap="square" rtlCol="0">
            <a:spAutoFit/>
          </a:bodyPr>
          <a:lstStyle/>
          <a:p>
            <a:r>
              <a:rPr lang="en-US" altLang="zh-CN" sz="1600" dirty="0">
                <a:solidFill>
                  <a:schemeClr val="bg1"/>
                </a:solidFill>
                <a:latin typeface="华文细黑" pitchFamily="2" charset="-122"/>
                <a:ea typeface="华文细黑" pitchFamily="2" charset="-122"/>
                <a:cs typeface="华文黑体" pitchFamily="2" charset="-122"/>
              </a:rPr>
              <a:t>Analysis</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95" name="TextBox 94"/>
          <p:cNvSpPr txBox="1"/>
          <p:nvPr/>
        </p:nvSpPr>
        <p:spPr>
          <a:xfrm>
            <a:off x="7997625" y="4766561"/>
            <a:ext cx="2736700" cy="584775"/>
          </a:xfrm>
          <a:prstGeom prst="rect">
            <a:avLst/>
          </a:prstGeom>
          <a:noFill/>
        </p:spPr>
        <p:txBody>
          <a:bodyPr wrap="square" rtlCol="0">
            <a:spAutoFit/>
          </a:bodyPr>
          <a:lstStyle/>
          <a:p>
            <a:r>
              <a:rPr lang="en-US" altLang="zh-CN" sz="1600" dirty="0">
                <a:solidFill>
                  <a:schemeClr val="bg1"/>
                </a:solidFill>
                <a:latin typeface="华文细黑" pitchFamily="2" charset="-122"/>
                <a:ea typeface="华文细黑" pitchFamily="2" charset="-122"/>
                <a:cs typeface="华文黑体" pitchFamily="2" charset="-122"/>
              </a:rPr>
              <a:t>Draw</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the</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conclusions</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and</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feedback</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72" name="圆角矩形 71"/>
          <p:cNvSpPr/>
          <p:nvPr/>
        </p:nvSpPr>
        <p:spPr>
          <a:xfrm>
            <a:off x="8471470" y="260648"/>
            <a:ext cx="3510390"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87"/>
          <p:cNvSpPr txBox="1"/>
          <p:nvPr/>
        </p:nvSpPr>
        <p:spPr>
          <a:xfrm>
            <a:off x="8429327" y="260648"/>
            <a:ext cx="360387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Approach</a:t>
            </a:r>
            <a:r>
              <a:rPr lang="zh-CN" altLang="en-US" sz="2800" dirty="0"/>
              <a:t> </a:t>
            </a:r>
            <a:r>
              <a:rPr lang="en-US" altLang="zh-CN" sz="2800" dirty="0"/>
              <a:t>for</a:t>
            </a:r>
            <a:r>
              <a:rPr lang="zh-CN" altLang="en-US" sz="2800" dirty="0"/>
              <a:t> </a:t>
            </a:r>
            <a:r>
              <a:rPr lang="en-US" altLang="zh-CN" sz="2800" dirty="0"/>
              <a:t>network</a:t>
            </a:r>
            <a:endParaRPr lang="zh-CN" altLang="en-US" sz="2800" dirty="0"/>
          </a:p>
        </p:txBody>
      </p:sp>
      <p:sp>
        <p:nvSpPr>
          <p:cNvPr id="90" name="TextBox 94">
            <a:extLst>
              <a:ext uri="{FF2B5EF4-FFF2-40B4-BE49-F238E27FC236}">
                <a16:creationId xmlns:a16="http://schemas.microsoft.com/office/drawing/2014/main" id="{1FFE43DC-8809-6A4E-8B58-73482A2BE00F}"/>
              </a:ext>
            </a:extLst>
          </p:cNvPr>
          <p:cNvSpPr txBox="1"/>
          <p:nvPr/>
        </p:nvSpPr>
        <p:spPr>
          <a:xfrm>
            <a:off x="10253668" y="3275402"/>
            <a:ext cx="1728192" cy="523220"/>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Finish</a:t>
            </a:r>
            <a:endParaRPr lang="zh-CN" altLang="en-US" sz="28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98886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3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300"/>
                                        <p:tgtEl>
                                          <p:spTgt spid="88"/>
                                        </p:tgtEl>
                                      </p:cBhvr>
                                    </p:animEffect>
                                  </p:childTnLst>
                                </p:cTn>
                              </p:par>
                            </p:childTnLst>
                          </p:cTn>
                        </p:par>
                        <p:par>
                          <p:cTn id="11" fill="hold">
                            <p:stCondLst>
                              <p:cond delay="3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800"/>
                            </p:stCondLst>
                            <p:childTnLst>
                              <p:par>
                                <p:cTn id="16" presetID="22" presetClass="entr" presetSubtype="4"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down)">
                                      <p:cBhvr>
                                        <p:cTn id="18" dur="500"/>
                                        <p:tgtEl>
                                          <p:spTgt spid="82"/>
                                        </p:tgtEl>
                                      </p:cBhvr>
                                    </p:animEffect>
                                  </p:childTnLst>
                                </p:cTn>
                              </p:par>
                            </p:childTnLst>
                          </p:cTn>
                        </p:par>
                        <p:par>
                          <p:cTn id="19" fill="hold">
                            <p:stCondLst>
                              <p:cond delay="1300"/>
                            </p:stCondLst>
                            <p:childTnLst>
                              <p:par>
                                <p:cTn id="20" presetID="22" presetClass="entr" presetSubtype="2" fill="hold" grpId="0" nodeType="after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right)">
                                      <p:cBhvr>
                                        <p:cTn id="22" dur="500"/>
                                        <p:tgtEl>
                                          <p:spTgt spid="89"/>
                                        </p:tgtEl>
                                      </p:cBhvr>
                                    </p:animEffect>
                                  </p:childTnLst>
                                </p:cTn>
                              </p:par>
                            </p:childTnLst>
                          </p:cTn>
                        </p:par>
                        <p:par>
                          <p:cTn id="23" fill="hold">
                            <p:stCondLst>
                              <p:cond delay="1800"/>
                            </p:stCondLst>
                            <p:childTnLst>
                              <p:par>
                                <p:cTn id="24" presetID="22" presetClass="entr" presetSubtype="1"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up)">
                                      <p:cBhvr>
                                        <p:cTn id="26" dur="500"/>
                                        <p:tgtEl>
                                          <p:spTgt spid="83"/>
                                        </p:tgtEl>
                                      </p:cBhvr>
                                    </p:animEffect>
                                  </p:childTnLst>
                                </p:cTn>
                              </p:par>
                            </p:childTnLst>
                          </p:cTn>
                        </p:par>
                        <p:par>
                          <p:cTn id="27" fill="hold">
                            <p:stCondLst>
                              <p:cond delay="2300"/>
                            </p:stCondLst>
                            <p:childTnLst>
                              <p:par>
                                <p:cTn id="28" presetID="22" presetClass="entr" presetSubtype="2"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right)">
                                      <p:cBhvr>
                                        <p:cTn id="30" dur="500"/>
                                        <p:tgtEl>
                                          <p:spTgt spid="91"/>
                                        </p:tgtEl>
                                      </p:cBhvr>
                                    </p:animEffect>
                                  </p:childTnLst>
                                </p:cTn>
                              </p:par>
                            </p:childTnLst>
                          </p:cTn>
                        </p:par>
                        <p:par>
                          <p:cTn id="31" fill="hold">
                            <p:stCondLst>
                              <p:cond delay="2800"/>
                            </p:stCondLst>
                            <p:childTnLst>
                              <p:par>
                                <p:cTn id="32" presetID="22" presetClass="entr" presetSubtype="4"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down)">
                                      <p:cBhvr>
                                        <p:cTn id="34" dur="500"/>
                                        <p:tgtEl>
                                          <p:spTgt spid="84"/>
                                        </p:tgtEl>
                                      </p:cBhvr>
                                    </p:animEffect>
                                  </p:childTnLst>
                                </p:cTn>
                              </p:par>
                            </p:childTnLst>
                          </p:cTn>
                        </p:par>
                        <p:par>
                          <p:cTn id="35" fill="hold">
                            <p:stCondLst>
                              <p:cond delay="3300"/>
                            </p:stCondLst>
                            <p:childTnLst>
                              <p:par>
                                <p:cTn id="36" presetID="22" presetClass="entr" presetSubtype="8"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wipe(left)">
                                      <p:cBhvr>
                                        <p:cTn id="38" dur="500"/>
                                        <p:tgtEl>
                                          <p:spTgt spid="92"/>
                                        </p:tgtEl>
                                      </p:cBhvr>
                                    </p:animEffect>
                                  </p:childTnLst>
                                </p:cTn>
                              </p:par>
                            </p:childTnLst>
                          </p:cTn>
                        </p:par>
                        <p:par>
                          <p:cTn id="39" fill="hold">
                            <p:stCondLst>
                              <p:cond delay="3800"/>
                            </p:stCondLst>
                            <p:childTnLst>
                              <p:par>
                                <p:cTn id="40" presetID="22" presetClass="entr" presetSubtype="1"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up)">
                                      <p:cBhvr>
                                        <p:cTn id="42" dur="500"/>
                                        <p:tgtEl>
                                          <p:spTgt spid="85"/>
                                        </p:tgtEl>
                                      </p:cBhvr>
                                    </p:animEffect>
                                  </p:childTnLst>
                                </p:cTn>
                              </p:par>
                            </p:childTnLst>
                          </p:cTn>
                        </p:par>
                        <p:par>
                          <p:cTn id="43" fill="hold">
                            <p:stCondLst>
                              <p:cond delay="4300"/>
                            </p:stCondLst>
                            <p:childTnLst>
                              <p:par>
                                <p:cTn id="44" presetID="22" presetClass="entr" presetSubtype="8" fill="hold" grpId="0"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childTnLst>
                          </p:cTn>
                        </p:par>
                        <p:par>
                          <p:cTn id="47" fill="hold">
                            <p:stCondLst>
                              <p:cond delay="4800"/>
                            </p:stCondLst>
                            <p:childTnLst>
                              <p:par>
                                <p:cTn id="48" presetID="22" presetClass="entr" presetSubtype="4" fill="hold" nodeType="after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down)">
                                      <p:cBhvr>
                                        <p:cTn id="50" dur="500"/>
                                        <p:tgtEl>
                                          <p:spTgt spid="86"/>
                                        </p:tgtEl>
                                      </p:cBhvr>
                                    </p:animEffect>
                                  </p:childTnLst>
                                </p:cTn>
                              </p:par>
                            </p:childTnLst>
                          </p:cTn>
                        </p:par>
                        <p:par>
                          <p:cTn id="51" fill="hold">
                            <p:stCondLst>
                              <p:cond delay="5300"/>
                            </p:stCondLst>
                            <p:childTnLst>
                              <p:par>
                                <p:cTn id="52" presetID="22" presetClass="entr" presetSubtype="8"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wipe(left)">
                                      <p:cBhvr>
                                        <p:cTn id="54" dur="500"/>
                                        <p:tgtEl>
                                          <p:spTgt spid="94"/>
                                        </p:tgtEl>
                                      </p:cBhvr>
                                    </p:animEffect>
                                  </p:childTnLst>
                                </p:cTn>
                              </p:par>
                            </p:childTnLst>
                          </p:cTn>
                        </p:par>
                        <p:par>
                          <p:cTn id="55" fill="hold">
                            <p:stCondLst>
                              <p:cond delay="5800"/>
                            </p:stCondLst>
                            <p:childTnLst>
                              <p:par>
                                <p:cTn id="56" presetID="22" presetClass="entr" presetSubtype="1"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up)">
                                      <p:cBhvr>
                                        <p:cTn id="58" dur="500"/>
                                        <p:tgtEl>
                                          <p:spTgt spid="87"/>
                                        </p:tgtEl>
                                      </p:cBhvr>
                                    </p:animEffect>
                                  </p:childTnLst>
                                </p:cTn>
                              </p:par>
                            </p:childTnLst>
                          </p:cTn>
                        </p:par>
                        <p:par>
                          <p:cTn id="59" fill="hold">
                            <p:stCondLst>
                              <p:cond delay="6300"/>
                            </p:stCondLst>
                            <p:childTnLst>
                              <p:par>
                                <p:cTn id="60" presetID="22" presetClass="entr" presetSubtype="8" fill="hold" grpId="0" nodeType="after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left)">
                                      <p:cBhvr>
                                        <p:cTn id="62" dur="500"/>
                                        <p:tgtEl>
                                          <p:spTgt spid="95"/>
                                        </p:tgtEl>
                                      </p:cBhvr>
                                    </p:animEffect>
                                  </p:childTnLst>
                                </p:cTn>
                              </p:par>
                            </p:childTnLst>
                          </p:cTn>
                        </p:par>
                        <p:par>
                          <p:cTn id="63" fill="hold">
                            <p:stCondLst>
                              <p:cond delay="6800"/>
                            </p:stCondLst>
                            <p:childTnLst>
                              <p:par>
                                <p:cTn id="64" presetID="22" presetClass="entr" presetSubtype="8"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wipe(left)">
                                      <p:cBhvr>
                                        <p:cTn id="6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1" grpId="0"/>
      <p:bldP spid="92" grpId="0"/>
      <p:bldP spid="93" grpId="0"/>
      <p:bldP spid="94" grpId="0"/>
      <p:bldP spid="95" grpId="0"/>
      <p:bldP spid="72" grpId="0" animBg="1"/>
      <p:bldP spid="88"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grpSp>
      <p:sp>
        <p:nvSpPr>
          <p:cNvPr id="35" name="矩形 34"/>
          <p:cNvSpPr/>
          <p:nvPr/>
        </p:nvSpPr>
        <p:spPr>
          <a:xfrm>
            <a:off x="3621305" y="3535291"/>
            <a:ext cx="5984291" cy="68579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sp>
        <p:nvSpPr>
          <p:cNvPr id="43" name="矩形 42"/>
          <p:cNvSpPr/>
          <p:nvPr/>
        </p:nvSpPr>
        <p:spPr>
          <a:xfrm>
            <a:off x="2584817" y="354576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3</a:t>
            </a:r>
            <a:endParaRPr lang="zh-CN" altLang="en-US" sz="3600">
              <a:solidFill>
                <a:srgbClr val="47A7FF"/>
              </a:solidFill>
              <a:latin typeface="HelveticaNeueLT Pro 35 Th" pitchFamily="34" charset="0"/>
            </a:endParaRPr>
          </a:p>
        </p:txBody>
      </p:sp>
      <p:sp>
        <p:nvSpPr>
          <p:cNvPr id="33" name="TextBox 32"/>
          <p:cNvSpPr txBox="1"/>
          <p:nvPr/>
        </p:nvSpPr>
        <p:spPr>
          <a:xfrm>
            <a:off x="9479582"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8555667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07602" y="1196752"/>
            <a:ext cx="6051350" cy="5563338"/>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010416" y="260648"/>
            <a:ext cx="244169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b="1" dirty="0"/>
              <a:t>Object</a:t>
            </a:r>
            <a:r>
              <a:rPr lang="zh-CN" altLang="en-US" sz="2800" b="1" dirty="0"/>
              <a:t> </a:t>
            </a:r>
            <a:r>
              <a:rPr lang="en-US" altLang="zh-CN" sz="2800" b="1" dirty="0"/>
              <a:t>Model</a:t>
            </a:r>
            <a:endParaRPr lang="zh-CN" altLang="en-US" sz="2800" b="1" dirty="0"/>
          </a:p>
        </p:txBody>
      </p:sp>
    </p:spTree>
    <p:extLst>
      <p:ext uri="{BB962C8B-B14F-4D97-AF65-F5344CB8AC3E}">
        <p14:creationId xmlns:p14="http://schemas.microsoft.com/office/powerpoint/2010/main" val="114057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sp>
          <p:nvSpPr>
            <p:cNvPr id="24" name="矩形 23"/>
            <p:cNvSpPr/>
            <p:nvPr/>
          </p:nvSpPr>
          <p:spPr>
            <a:xfrm>
              <a:off x="9182698" y="2500122"/>
              <a:ext cx="1112805" cy="369332"/>
            </a:xfrm>
            <a:prstGeom prst="rect">
              <a:avLst/>
            </a:prstGeom>
          </p:spPr>
          <p:txBody>
            <a:bodyPr wrap="none">
              <a:spAutoFit/>
            </a:bodyPr>
            <a:lstStyle/>
            <a:p>
              <a:r>
                <a:rPr lang="en-US" altLang="zh-CN" dirty="0">
                  <a:solidFill>
                    <a:schemeClr val="bg1"/>
                  </a:solidFill>
                  <a:latin typeface="华文黑体" pitchFamily="2" charset="-122"/>
                  <a:ea typeface="华文黑体" pitchFamily="2" charset="-122"/>
                  <a:cs typeface="华文黑体" pitchFamily="2" charset="-122"/>
                </a:rPr>
                <a:t>Network</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5" name="矩形 24"/>
            <p:cNvSpPr/>
            <p:nvPr/>
          </p:nvSpPr>
          <p:spPr>
            <a:xfrm>
              <a:off x="8946780" y="3708031"/>
              <a:ext cx="1495922" cy="369332"/>
            </a:xfrm>
            <a:prstGeom prst="rect">
              <a:avLst/>
            </a:prstGeom>
          </p:spPr>
          <p:txBody>
            <a:bodyPr wrap="none">
              <a:spAutoFit/>
            </a:bodyPr>
            <a:lstStyle/>
            <a:p>
              <a:r>
                <a:rPr lang="en-US" altLang="zh-CN" dirty="0">
                  <a:solidFill>
                    <a:schemeClr val="bg1"/>
                  </a:solidFill>
                  <a:latin typeface="华文黑体" pitchFamily="2" charset="-122"/>
                  <a:ea typeface="华文黑体" pitchFamily="2" charset="-122"/>
                  <a:cs typeface="华文黑体" pitchFamily="2" charset="-122"/>
                </a:rPr>
                <a:t>Lower</a:t>
              </a:r>
              <a:r>
                <a:rPr lang="zh-CN" altLang="en-US" dirty="0">
                  <a:solidFill>
                    <a:schemeClr val="bg1"/>
                  </a:solidFill>
                  <a:latin typeface="华文黑体" pitchFamily="2" charset="-122"/>
                  <a:ea typeface="华文黑体" pitchFamily="2" charset="-122"/>
                  <a:cs typeface="华文黑体" pitchFamily="2" charset="-122"/>
                </a:rPr>
                <a:t> </a:t>
              </a:r>
              <a:r>
                <a:rPr lang="en-US" altLang="zh-CN" dirty="0">
                  <a:solidFill>
                    <a:schemeClr val="bg1"/>
                  </a:solidFill>
                  <a:latin typeface="华文黑体" pitchFamily="2" charset="-122"/>
                  <a:ea typeface="华文黑体" pitchFamily="2" charset="-122"/>
                  <a:cs typeface="华文黑体" pitchFamily="2" charset="-122"/>
                </a:rPr>
                <a:t>Level</a:t>
              </a:r>
              <a:endParaRPr lang="zh-CN" altLang="en-US" dirty="0">
                <a:solidFill>
                  <a:schemeClr val="bg1"/>
                </a:solidFill>
                <a:latin typeface="华文细黑" pitchFamily="2" charset="-122"/>
                <a:ea typeface="华文细黑" pitchFamily="2" charset="-122"/>
                <a:cs typeface="华文黑体" pitchFamily="2" charset="-122"/>
              </a:endParaRPr>
            </a:p>
          </p:txBody>
        </p:sp>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3672408" cy="400110"/>
          </a:xfrm>
          <a:prstGeom prst="rect">
            <a:avLst/>
          </a:prstGeom>
          <a:noFill/>
        </p:spPr>
        <p:txBody>
          <a:bodyPr wrap="square" rtlCol="0">
            <a:spAutoFit/>
          </a:bodyPr>
          <a:lstStyle/>
          <a:p>
            <a:r>
              <a:rPr lang="en-US" altLang="zh-CN" sz="2000" dirty="0">
                <a:solidFill>
                  <a:schemeClr val="bg1"/>
                </a:solidFill>
                <a:latin typeface="华文黑体" pitchFamily="2" charset="-122"/>
                <a:ea typeface="华文黑体" pitchFamily="2" charset="-122"/>
                <a:cs typeface="华文黑体" pitchFamily="2" charset="-122"/>
              </a:rPr>
              <a:t>Calculate</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and</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receive</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Data</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486694" y="2328788"/>
            <a:ext cx="4176464" cy="307777"/>
          </a:xfrm>
          <a:prstGeom prst="rect">
            <a:avLst/>
          </a:prstGeom>
          <a:noFill/>
        </p:spPr>
        <p:txBody>
          <a:bodyPr wrap="square" rtlCol="0">
            <a:spAutoFit/>
          </a:bodyPr>
          <a:lstStyle/>
          <a:p>
            <a:r>
              <a:rPr lang="en-US" altLang="zh-CN" sz="1400" dirty="0">
                <a:solidFill>
                  <a:schemeClr val="bg1"/>
                </a:solidFill>
                <a:latin typeface="华文细黑" pitchFamily="2" charset="-122"/>
                <a:ea typeface="华文细黑" pitchFamily="2" charset="-122"/>
                <a:cs typeface="华文黑体" pitchFamily="2" charset="-122"/>
              </a:rPr>
              <a:t>Do</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err="1">
                <a:solidFill>
                  <a:schemeClr val="bg1"/>
                </a:solidFill>
                <a:latin typeface="华文细黑" pitchFamily="2" charset="-122"/>
                <a:ea typeface="华文细黑" pitchFamily="2" charset="-122"/>
                <a:cs typeface="华文黑体" pitchFamily="2" charset="-122"/>
              </a:rPr>
              <a:t>hight</a:t>
            </a:r>
            <a:r>
              <a:rPr lang="en-US" altLang="zh-CN" sz="1400" dirty="0">
                <a:solidFill>
                  <a:schemeClr val="bg1"/>
                </a:solidFill>
                <a:latin typeface="华文细黑" pitchFamily="2" charset="-122"/>
                <a:ea typeface="华文细黑" pitchFamily="2" charset="-122"/>
                <a:cs typeface="华文黑体" pitchFamily="2" charset="-122"/>
              </a:rPr>
              <a:t>-level</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things</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for</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whole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system.</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30" name="TextBox 29"/>
          <p:cNvSpPr txBox="1"/>
          <p:nvPr/>
        </p:nvSpPr>
        <p:spPr>
          <a:xfrm>
            <a:off x="1846734" y="4078580"/>
            <a:ext cx="3024336" cy="400110"/>
          </a:xfrm>
          <a:prstGeom prst="rect">
            <a:avLst/>
          </a:prstGeom>
          <a:noFill/>
        </p:spPr>
        <p:txBody>
          <a:bodyPr wrap="square" rtlCol="0">
            <a:spAutoFit/>
          </a:bodyPr>
          <a:lstStyle/>
          <a:p>
            <a:r>
              <a:rPr lang="en-US" altLang="zh-CN" sz="2000" dirty="0">
                <a:solidFill>
                  <a:schemeClr val="bg1"/>
                </a:solidFill>
                <a:latin typeface="华文黑体" pitchFamily="2" charset="-122"/>
                <a:ea typeface="华文黑体" pitchFamily="2" charset="-122"/>
                <a:cs typeface="华文黑体" pitchFamily="2" charset="-122"/>
              </a:rPr>
              <a:t>Build</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and</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upload</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Data</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31" name="TextBox 30"/>
          <p:cNvSpPr txBox="1"/>
          <p:nvPr/>
        </p:nvSpPr>
        <p:spPr>
          <a:xfrm>
            <a:off x="1486694" y="4562544"/>
            <a:ext cx="4176464" cy="738664"/>
          </a:xfrm>
          <a:prstGeom prst="rect">
            <a:avLst/>
          </a:prstGeom>
          <a:noFill/>
        </p:spPr>
        <p:txBody>
          <a:bodyPr wrap="square" rtlCol="0">
            <a:spAutoFit/>
          </a:bodyPr>
          <a:lstStyle/>
          <a:p>
            <a:r>
              <a:rPr lang="en-US" altLang="zh-CN" sz="1400" dirty="0">
                <a:solidFill>
                  <a:schemeClr val="bg1"/>
                </a:solidFill>
                <a:latin typeface="华文细黑" pitchFamily="2" charset="-122"/>
                <a:ea typeface="华文细黑" pitchFamily="2" charset="-122"/>
                <a:cs typeface="华文黑体" pitchFamily="2" charset="-122"/>
              </a:rPr>
              <a:t>Including</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whole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parts</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that</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lower</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than</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Network,</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generating</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and</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collect</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the</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raw</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data</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for</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upper</a:t>
            </a:r>
            <a:r>
              <a:rPr lang="zh-CN" altLang="en-US" sz="1400" dirty="0">
                <a:solidFill>
                  <a:schemeClr val="bg1"/>
                </a:solidFill>
                <a:latin typeface="华文细黑" pitchFamily="2" charset="-122"/>
                <a:ea typeface="华文细黑" pitchFamily="2" charset="-122"/>
                <a:cs typeface="华文黑体" pitchFamily="2" charset="-122"/>
              </a:rPr>
              <a:t> </a:t>
            </a:r>
            <a:r>
              <a:rPr lang="en-US" altLang="zh-CN" sz="1400" dirty="0">
                <a:solidFill>
                  <a:schemeClr val="bg1"/>
                </a:solidFill>
                <a:latin typeface="华文细黑" pitchFamily="2" charset="-122"/>
                <a:ea typeface="华文细黑" pitchFamily="2" charset="-122"/>
                <a:cs typeface="华文黑体" pitchFamily="2" charset="-122"/>
              </a:rPr>
              <a:t>level.</a:t>
            </a:r>
            <a:endParaRPr lang="zh-CN" altLang="en-US" sz="1400" dirty="0">
              <a:solidFill>
                <a:schemeClr val="bg1"/>
              </a:solidFill>
              <a:latin typeface="华文细黑" pitchFamily="2" charset="-122"/>
              <a:ea typeface="华文细黑"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010413" y="260648"/>
            <a:ext cx="244169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b="1" dirty="0"/>
              <a:t>Object</a:t>
            </a:r>
            <a:r>
              <a:rPr lang="zh-CN" altLang="en-US" sz="2800" b="1" dirty="0"/>
              <a:t> </a:t>
            </a:r>
            <a:r>
              <a:rPr lang="en-US" altLang="zh-CN" sz="2800" b="1" dirty="0"/>
              <a:t>Model</a:t>
            </a:r>
            <a:endParaRPr lang="zh-CN" altLang="en-US" sz="2800" b="1" dirty="0"/>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par>
                          <p:cTn id="11" fill="hold">
                            <p:stCondLst>
                              <p:cond delay="300"/>
                            </p:stCondLst>
                            <p:childTnLst>
                              <p:par>
                                <p:cTn id="12" presetID="53" presetClass="entr" presetSubtype="16"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par>
                                <p:cTn id="23" presetID="22" presetClass="entr" presetSubtype="2" fill="hold" nodeType="withEffect">
                                  <p:stCondLst>
                                    <p:cond delay="500"/>
                                  </p:stCondLst>
                                  <p:childTnLst>
                                    <p:set>
                                      <p:cBhvr>
                                        <p:cTn id="24" dur="1" fill="hold">
                                          <p:stCondLst>
                                            <p:cond delay="0"/>
                                          </p:stCondLst>
                                        </p:cTn>
                                        <p:tgtEl>
                                          <p:spTgt spid="43"/>
                                        </p:tgtEl>
                                        <p:attrNameLst>
                                          <p:attrName>style.visibility</p:attrName>
                                        </p:attrNameLst>
                                      </p:cBhvr>
                                      <p:to>
                                        <p:strVal val="visible"/>
                                      </p:to>
                                    </p:set>
                                    <p:animEffect transition="in" filter="wipe(right)">
                                      <p:cBhvr>
                                        <p:cTn id="25" dur="500"/>
                                        <p:tgtEl>
                                          <p:spTgt spid="43"/>
                                        </p:tgtEl>
                                      </p:cBhvr>
                                    </p:animEffect>
                                  </p:childTnLst>
                                </p:cTn>
                              </p:par>
                              <p:par>
                                <p:cTn id="26" presetID="22" presetClass="entr" presetSubtype="2" fill="hold" nodeType="withEffect">
                                  <p:stCondLst>
                                    <p:cond delay="500"/>
                                  </p:stCondLst>
                                  <p:childTnLst>
                                    <p:set>
                                      <p:cBhvr>
                                        <p:cTn id="27" dur="1" fill="hold">
                                          <p:stCondLst>
                                            <p:cond delay="0"/>
                                          </p:stCondLst>
                                        </p:cTn>
                                        <p:tgtEl>
                                          <p:spTgt spid="42"/>
                                        </p:tgtEl>
                                        <p:attrNameLst>
                                          <p:attrName>style.visibility</p:attrName>
                                        </p:attrNameLst>
                                      </p:cBhvr>
                                      <p:to>
                                        <p:strVal val="visible"/>
                                      </p:to>
                                    </p:set>
                                    <p:animEffect transition="in" filter="wipe(right)">
                                      <p:cBhvr>
                                        <p:cTn id="28" dur="500"/>
                                        <p:tgtEl>
                                          <p:spTgt spid="42"/>
                                        </p:tgtEl>
                                      </p:cBhvr>
                                    </p:animEffect>
                                  </p:childTnLst>
                                </p:cTn>
                              </p:par>
                              <p:par>
                                <p:cTn id="29" presetID="22" presetClass="entr" presetSubtype="2" fill="hold" grpId="0" nodeType="withEffect">
                                  <p:stCondLst>
                                    <p:cond delay="80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2" fill="hold" grpId="0" nodeType="withEffect">
                                  <p:stCondLst>
                                    <p:cond delay="80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22" presetClass="entr" presetSubtype="2" fill="hold" grpId="0" nodeType="withEffect">
                                  <p:stCondLst>
                                    <p:cond delay="100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500"/>
                                        <p:tgtEl>
                                          <p:spTgt spid="28"/>
                                        </p:tgtEl>
                                      </p:cBhvr>
                                    </p:animEffect>
                                  </p:childTnLst>
                                </p:cTn>
                              </p:par>
                              <p:par>
                                <p:cTn id="38" presetID="22" presetClass="entr" presetSubtype="2" fill="hold" grpId="0" nodeType="withEffect">
                                  <p:stCondLst>
                                    <p:cond delay="1000"/>
                                  </p:stCondLst>
                                  <p:childTnLst>
                                    <p:set>
                                      <p:cBhvr>
                                        <p:cTn id="39" dur="1" fill="hold">
                                          <p:stCondLst>
                                            <p:cond delay="0"/>
                                          </p:stCondLst>
                                        </p:cTn>
                                        <p:tgtEl>
                                          <p:spTgt spid="30"/>
                                        </p:tgtEl>
                                        <p:attrNameLst>
                                          <p:attrName>style.visibility</p:attrName>
                                        </p:attrNameLst>
                                      </p:cBhvr>
                                      <p:to>
                                        <p:strVal val="visible"/>
                                      </p:to>
                                    </p:set>
                                    <p:animEffect transition="in" filter="wipe(right)">
                                      <p:cBhvr>
                                        <p:cTn id="40" dur="500"/>
                                        <p:tgtEl>
                                          <p:spTgt spid="30"/>
                                        </p:tgtEl>
                                      </p:cBhvr>
                                    </p:animEffect>
                                  </p:childTnLst>
                                </p:cTn>
                              </p:par>
                              <p:par>
                                <p:cTn id="41" presetID="22" presetClass="entr" presetSubtype="2"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par>
                                <p:cTn id="44" presetID="22" presetClass="entr" presetSubtype="2" fill="hold" grpId="0" nodeType="withEffect">
                                  <p:stCondLst>
                                    <p:cond delay="100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26" grpId="0" animBg="1"/>
      <p:bldP spid="27" grpId="0" animBg="1"/>
      <p:bldP spid="28" grpId="0"/>
      <p:bldP spid="29" grpId="0"/>
      <p:bldP spid="30" grpId="0"/>
      <p:bldP spid="31" grpId="0"/>
      <p:bldP spid="32" grpId="0" animBg="1"/>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grpSp>
      <p:sp>
        <p:nvSpPr>
          <p:cNvPr id="35" name="矩形 34"/>
          <p:cNvSpPr/>
          <p:nvPr/>
        </p:nvSpPr>
        <p:spPr>
          <a:xfrm>
            <a:off x="3633677" y="439623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sp>
        <p:nvSpPr>
          <p:cNvPr id="43" name="矩形 42"/>
          <p:cNvSpPr/>
          <p:nvPr/>
        </p:nvSpPr>
        <p:spPr>
          <a:xfrm>
            <a:off x="2584817" y="439623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4</a:t>
            </a:r>
            <a:endParaRPr lang="zh-CN" altLang="en-US" sz="3600">
              <a:solidFill>
                <a:srgbClr val="47A7FF"/>
              </a:solidFill>
              <a:latin typeface="HelveticaNeueLT Pro 35 Th" pitchFamily="34" charset="0"/>
            </a:endParaRPr>
          </a:p>
        </p:txBody>
      </p:sp>
      <p:sp>
        <p:nvSpPr>
          <p:cNvPr id="33" name="TextBox 32"/>
          <p:cNvSpPr txBox="1"/>
          <p:nvPr/>
        </p:nvSpPr>
        <p:spPr>
          <a:xfrm>
            <a:off x="9407574"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15045466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8934940" y="236392"/>
            <a:ext cx="2889136" cy="545926"/>
          </a:xfrm>
          <a:prstGeom prst="roundRect">
            <a:avLst>
              <a:gd name="adj" fmla="val 12140"/>
            </a:avLst>
          </a:prstGeom>
          <a:solidFill>
            <a:schemeClr val="bg1"/>
          </a:solidFill>
          <a:ln>
            <a:noFill/>
          </a:ln>
          <a:effectLst>
            <a:outerShdw blurRad="203200" dist="127000" dir="54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gradFill>
                  <a:gsLst>
                    <a:gs pos="50000">
                      <a:srgbClr val="FE4306"/>
                    </a:gs>
                    <a:gs pos="25000">
                      <a:srgbClr val="FEC91D"/>
                    </a:gs>
                    <a:gs pos="71000">
                      <a:srgbClr val="0FA9D2"/>
                    </a:gs>
                    <a:gs pos="92000">
                      <a:srgbClr val="245EE8"/>
                    </a:gs>
                  </a:gsLst>
                  <a:lin ang="5160000" scaled="0"/>
                </a:gradFill>
                <a:latin typeface="微软雅黑" pitchFamily="34" charset="-122"/>
                <a:ea typeface="微软雅黑" pitchFamily="34" charset="-122"/>
              </a:rPr>
              <a:t>Functionality</a:t>
            </a:r>
            <a:endParaRPr lang="zh-CN" altLang="en-US" sz="2800" dirty="0">
              <a:gradFill>
                <a:gsLst>
                  <a:gs pos="50000">
                    <a:srgbClr val="FE4306"/>
                  </a:gs>
                  <a:gs pos="25000">
                    <a:srgbClr val="FEC91D"/>
                  </a:gs>
                  <a:gs pos="71000">
                    <a:srgbClr val="0FA9D2"/>
                  </a:gs>
                  <a:gs pos="92000">
                    <a:srgbClr val="245EE8"/>
                  </a:gs>
                </a:gsLst>
                <a:lin ang="5160000" scaled="0"/>
              </a:gradFill>
              <a:latin typeface="微软雅黑" pitchFamily="34" charset="-122"/>
              <a:ea typeface="微软雅黑" pitchFamily="34" charset="-122"/>
            </a:endParaRPr>
          </a:p>
        </p:txBody>
      </p:sp>
      <p:sp>
        <p:nvSpPr>
          <p:cNvPr id="3" name="TextBox 2"/>
          <p:cNvSpPr txBox="1"/>
          <p:nvPr/>
        </p:nvSpPr>
        <p:spPr>
          <a:xfrm>
            <a:off x="4909569" y="3993110"/>
            <a:ext cx="2304352" cy="1422890"/>
          </a:xfrm>
          <a:prstGeom prst="rect">
            <a:avLst/>
          </a:prstGeom>
          <a:noFill/>
        </p:spPr>
        <p:txBody>
          <a:bodyPr wrap="square" rtlCol="0">
            <a:spAutoFit/>
          </a:bodyPr>
          <a:lstStyle/>
          <a:p>
            <a:pPr algn="ctr">
              <a:lnSpc>
                <a:spcPct val="150000"/>
              </a:lnSpc>
            </a:pPr>
            <a:r>
              <a:rPr lang="en-US" altLang="zh-CN" sz="2000" dirty="0">
                <a:solidFill>
                  <a:schemeClr val="bg1"/>
                </a:solidFill>
                <a:latin typeface="微软雅黑" pitchFamily="34" charset="-122"/>
                <a:ea typeface="微软雅黑" pitchFamily="34" charset="-122"/>
                <a:cs typeface="华文黑体" pitchFamily="2" charset="-122"/>
              </a:rPr>
              <a:t>Nursing</a:t>
            </a:r>
          </a:p>
          <a:p>
            <a:pPr algn="ctr">
              <a:lnSpc>
                <a:spcPct val="150000"/>
              </a:lnSpc>
            </a:pPr>
            <a:r>
              <a:rPr lang="en-US" altLang="zh-CN" sz="2000" dirty="0">
                <a:solidFill>
                  <a:schemeClr val="bg1"/>
                </a:solidFill>
                <a:latin typeface="微软雅黑" pitchFamily="34" charset="-122"/>
                <a:ea typeface="微软雅黑" pitchFamily="34" charset="-122"/>
                <a:cs typeface="华文黑体" pitchFamily="2" charset="-122"/>
              </a:rPr>
              <a:t>House</a:t>
            </a:r>
          </a:p>
          <a:p>
            <a:pPr algn="ctr">
              <a:lnSpc>
                <a:spcPct val="150000"/>
              </a:lnSpc>
            </a:pPr>
            <a:r>
              <a:rPr lang="en-US" altLang="zh-CN" sz="2000" dirty="0">
                <a:solidFill>
                  <a:schemeClr val="bg1"/>
                </a:solidFill>
                <a:latin typeface="微软雅黑" pitchFamily="34" charset="-122"/>
                <a:ea typeface="微软雅黑" pitchFamily="34" charset="-122"/>
                <a:cs typeface="华文黑体" pitchFamily="2" charset="-122"/>
              </a:rPr>
              <a:t>System</a:t>
            </a:r>
            <a:endParaRPr lang="zh-CN" altLang="en-US" sz="2000" dirty="0">
              <a:solidFill>
                <a:schemeClr val="bg1"/>
              </a:solidFill>
              <a:latin typeface="微软雅黑" pitchFamily="34" charset="-122"/>
              <a:ea typeface="微软雅黑" pitchFamily="34" charset="-122"/>
              <a:cs typeface="华文黑体" pitchFamily="2" charset="-122"/>
            </a:endParaRPr>
          </a:p>
        </p:txBody>
      </p:sp>
      <p:sp>
        <p:nvSpPr>
          <p:cNvPr id="4" name="Freeform 6"/>
          <p:cNvSpPr>
            <a:spLocks noEditPoints="1"/>
          </p:cNvSpPr>
          <p:nvPr/>
        </p:nvSpPr>
        <p:spPr bwMode="auto">
          <a:xfrm>
            <a:off x="2668212" y="4233296"/>
            <a:ext cx="1985128" cy="1996078"/>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7FDB23"/>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5" name="Freeform 7"/>
          <p:cNvSpPr>
            <a:spLocks noEditPoints="1"/>
          </p:cNvSpPr>
          <p:nvPr/>
        </p:nvSpPr>
        <p:spPr bwMode="auto">
          <a:xfrm>
            <a:off x="3417193" y="2564904"/>
            <a:ext cx="1642864" cy="1645602"/>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FFFFFF">
              <a:alpha val="40000"/>
            </a:srgbClr>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6" name="Freeform 8"/>
          <p:cNvSpPr>
            <a:spLocks noEditPoints="1"/>
          </p:cNvSpPr>
          <p:nvPr/>
        </p:nvSpPr>
        <p:spPr bwMode="auto">
          <a:xfrm>
            <a:off x="4290536" y="1101622"/>
            <a:ext cx="1645604" cy="1652448"/>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FFFFFF">
              <a:alpha val="40000"/>
            </a:srgbClr>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7" name="Freeform 9"/>
          <p:cNvSpPr>
            <a:spLocks noEditPoints="1"/>
          </p:cNvSpPr>
          <p:nvPr/>
        </p:nvSpPr>
        <p:spPr bwMode="auto">
          <a:xfrm>
            <a:off x="6203474" y="1104360"/>
            <a:ext cx="1645604" cy="1646972"/>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FF596F"/>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8" name="Freeform 10"/>
          <p:cNvSpPr>
            <a:spLocks noEditPoints="1"/>
          </p:cNvSpPr>
          <p:nvPr/>
        </p:nvSpPr>
        <p:spPr bwMode="auto">
          <a:xfrm>
            <a:off x="7043043" y="2590085"/>
            <a:ext cx="1642864" cy="1642864"/>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FFFFFF">
              <a:alpha val="40000"/>
            </a:srgbClr>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9" name="Freeform 11"/>
          <p:cNvSpPr>
            <a:spLocks noEditPoints="1"/>
          </p:cNvSpPr>
          <p:nvPr/>
        </p:nvSpPr>
        <p:spPr bwMode="auto">
          <a:xfrm>
            <a:off x="7530833" y="4241232"/>
            <a:ext cx="1986498" cy="199608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47A7FF"/>
          </a:solidFill>
          <a:ln>
            <a:noFill/>
          </a:ln>
        </p:spPr>
        <p:txBody>
          <a:bodyPr vert="horz" wrap="square" lIns="91440" tIns="45720" rIns="91440" bIns="45720" numCol="1" anchor="ctr" anchorCtr="0" compatLnSpc="1">
            <a:prstTxWarp prst="textNoShape">
              <a:avLst/>
            </a:prstTxWarp>
          </a:bodyP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0" name="TextBox 9"/>
          <p:cNvSpPr txBox="1"/>
          <p:nvPr/>
        </p:nvSpPr>
        <p:spPr>
          <a:xfrm>
            <a:off x="3203759" y="5024658"/>
            <a:ext cx="914033"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Admin</a:t>
            </a:r>
          </a:p>
        </p:txBody>
      </p:sp>
      <p:sp>
        <p:nvSpPr>
          <p:cNvPr id="11" name="TextBox 10"/>
          <p:cNvSpPr txBox="1"/>
          <p:nvPr/>
        </p:nvSpPr>
        <p:spPr>
          <a:xfrm>
            <a:off x="3684627" y="3203038"/>
            <a:ext cx="989695"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Worker</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4743685" y="1724399"/>
            <a:ext cx="739305"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Elder</a:t>
            </a:r>
            <a:endParaRPr lang="zh-CN" altLang="en-US" dirty="0">
              <a:solidFill>
                <a:schemeClr val="bg1"/>
              </a:solidFill>
              <a:latin typeface="微软雅黑" pitchFamily="34" charset="-122"/>
              <a:ea typeface="微软雅黑" pitchFamily="34" charset="-122"/>
            </a:endParaRPr>
          </a:p>
        </p:txBody>
      </p:sp>
      <p:sp>
        <p:nvSpPr>
          <p:cNvPr id="13" name="TextBox 12"/>
          <p:cNvSpPr txBox="1"/>
          <p:nvPr/>
        </p:nvSpPr>
        <p:spPr>
          <a:xfrm>
            <a:off x="6656623" y="1733188"/>
            <a:ext cx="739305"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Elder</a:t>
            </a:r>
            <a:endParaRPr lang="zh-CN" altLang="en-US" dirty="0">
              <a:solidFill>
                <a:schemeClr val="bg1"/>
              </a:solidFill>
              <a:latin typeface="微软雅黑" pitchFamily="34" charset="-122"/>
              <a:ea typeface="微软雅黑" pitchFamily="34" charset="-122"/>
            </a:endParaRPr>
          </a:p>
        </p:txBody>
      </p:sp>
      <p:sp>
        <p:nvSpPr>
          <p:cNvPr id="14" name="TextBox 13"/>
          <p:cNvSpPr txBox="1"/>
          <p:nvPr/>
        </p:nvSpPr>
        <p:spPr>
          <a:xfrm>
            <a:off x="7310477" y="3226851"/>
            <a:ext cx="989695"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Worker</a:t>
            </a:r>
            <a:endParaRPr lang="zh-CN" altLang="en-US" dirty="0">
              <a:solidFill>
                <a:schemeClr val="bg1"/>
              </a:solidFill>
              <a:latin typeface="微软雅黑" pitchFamily="34" charset="-122"/>
              <a:ea typeface="微软雅黑" pitchFamily="34" charset="-122"/>
            </a:endParaRPr>
          </a:p>
        </p:txBody>
      </p:sp>
      <p:sp>
        <p:nvSpPr>
          <p:cNvPr id="15" name="TextBox 14"/>
          <p:cNvSpPr txBox="1"/>
          <p:nvPr/>
        </p:nvSpPr>
        <p:spPr>
          <a:xfrm>
            <a:off x="8067065" y="5029277"/>
            <a:ext cx="914033" cy="369332"/>
          </a:xfrm>
          <a:prstGeom prst="rect">
            <a:avLst/>
          </a:prstGeom>
          <a:noFill/>
        </p:spPr>
        <p:txBody>
          <a:bodyPr wrap="none" rtlCol="0" anchor="ctr">
            <a:spAutoFit/>
          </a:bodyPr>
          <a:lstStyle/>
          <a:p>
            <a:r>
              <a:rPr lang="en-US" altLang="zh-CN" dirty="0">
                <a:solidFill>
                  <a:schemeClr val="bg1"/>
                </a:solidFill>
                <a:latin typeface="微软雅黑" pitchFamily="34" charset="-122"/>
                <a:ea typeface="微软雅黑" pitchFamily="34" charset="-122"/>
              </a:rPr>
              <a:t>Admin</a:t>
            </a:r>
          </a:p>
        </p:txBody>
      </p:sp>
      <p:sp>
        <p:nvSpPr>
          <p:cNvPr id="17" name="TextBox 16"/>
          <p:cNvSpPr txBox="1"/>
          <p:nvPr/>
        </p:nvSpPr>
        <p:spPr>
          <a:xfrm>
            <a:off x="162504" y="4604643"/>
            <a:ext cx="2582879" cy="1589346"/>
          </a:xfrm>
          <a:prstGeom prst="rect">
            <a:avLst/>
          </a:prstGeom>
          <a:noFill/>
        </p:spPr>
        <p:txBody>
          <a:bodyPr wrap="square" rtlCol="0">
            <a:spAutoFit/>
          </a:bodyPr>
          <a:lstStyle/>
          <a:p>
            <a:pPr>
              <a:lnSpc>
                <a:spcPct val="130000"/>
              </a:lnSpc>
            </a:pPr>
            <a:r>
              <a:rPr lang="en" altLang="zh-CN" sz="1600" dirty="0">
                <a:solidFill>
                  <a:schemeClr val="bg1"/>
                </a:solidFill>
                <a:latin typeface="微软雅黑" pitchFamily="34" charset="-122"/>
                <a:ea typeface="微软雅黑" pitchFamily="34" charset="-122"/>
              </a:rPr>
              <a:t>Low-level administrators can aggregate the underlying information</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and</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do</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managing</a:t>
            </a:r>
            <a:endParaRPr lang="en" altLang="zh-CN" sz="1600" dirty="0">
              <a:solidFill>
                <a:schemeClr val="bg1"/>
              </a:solidFill>
              <a:latin typeface="微软雅黑" pitchFamily="34" charset="-122"/>
              <a:ea typeface="微软雅黑" pitchFamily="34" charset="-122"/>
            </a:endParaRPr>
          </a:p>
          <a:p>
            <a:pPr>
              <a:lnSpc>
                <a:spcPct val="130000"/>
              </a:lnSpc>
            </a:pPr>
            <a:endParaRPr lang="en" altLang="zh-CN" sz="1200" dirty="0">
              <a:solidFill>
                <a:schemeClr val="bg1"/>
              </a:solidFill>
              <a:latin typeface="微软雅黑" pitchFamily="34" charset="-122"/>
              <a:ea typeface="微软雅黑" pitchFamily="34" charset="-122"/>
            </a:endParaRPr>
          </a:p>
        </p:txBody>
      </p:sp>
      <p:sp>
        <p:nvSpPr>
          <p:cNvPr id="18" name="TextBox 17"/>
          <p:cNvSpPr txBox="1"/>
          <p:nvPr/>
        </p:nvSpPr>
        <p:spPr>
          <a:xfrm>
            <a:off x="334567" y="2735806"/>
            <a:ext cx="3004300" cy="1269258"/>
          </a:xfrm>
          <a:prstGeom prst="rect">
            <a:avLst/>
          </a:prstGeom>
          <a:noFill/>
        </p:spPr>
        <p:txBody>
          <a:bodyPr wrap="square" rtlCol="0">
            <a:spAutoFit/>
          </a:bodyPr>
          <a:lstStyle/>
          <a:p>
            <a:pPr>
              <a:lnSpc>
                <a:spcPct val="130000"/>
              </a:lnSpc>
            </a:pPr>
            <a:r>
              <a:rPr lang="en" altLang="zh-CN" sz="1600" dirty="0">
                <a:solidFill>
                  <a:schemeClr val="bg1"/>
                </a:solidFill>
                <a:latin typeface="微软雅黑" pitchFamily="34" charset="-122"/>
                <a:ea typeface="微软雅黑" pitchFamily="34" charset="-122"/>
              </a:rPr>
              <a:t>Managing and responding to the elderly</a:t>
            </a:r>
            <a:r>
              <a:rPr lang="zh-CN" altLang="en-US" sz="1600" dirty="0">
                <a:solidFill>
                  <a:schemeClr val="bg1"/>
                </a:solidFill>
                <a:latin typeface="微软雅黑" pitchFamily="34" charset="-122"/>
                <a:ea typeface="微软雅黑" pitchFamily="34" charset="-122"/>
              </a:rPr>
              <a:t>，</a:t>
            </a:r>
            <a:r>
              <a:rPr lang="en-US" altLang="zh-CN" sz="1600" dirty="0">
                <a:solidFill>
                  <a:schemeClr val="bg1"/>
                </a:solidFill>
                <a:latin typeface="微软雅黑" pitchFamily="34" charset="-122"/>
                <a:ea typeface="微软雅黑" pitchFamily="34" charset="-122"/>
              </a:rPr>
              <a:t>monitoring</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body</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status</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of</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elders</a:t>
            </a:r>
            <a:endParaRPr lang="en" altLang="zh-CN" sz="1600" dirty="0">
              <a:solidFill>
                <a:schemeClr val="bg1"/>
              </a:solidFill>
              <a:latin typeface="微软雅黑" pitchFamily="34" charset="-122"/>
              <a:ea typeface="微软雅黑" pitchFamily="34" charset="-122"/>
            </a:endParaRPr>
          </a:p>
          <a:p>
            <a:pPr>
              <a:lnSpc>
                <a:spcPct val="130000"/>
              </a:lnSpc>
            </a:pPr>
            <a:endParaRPr lang="en" altLang="zh-CN" sz="1200" dirty="0">
              <a:solidFill>
                <a:schemeClr val="bg1"/>
              </a:solidFill>
              <a:latin typeface="微软雅黑" pitchFamily="34" charset="-122"/>
              <a:ea typeface="微软雅黑" pitchFamily="34" charset="-122"/>
            </a:endParaRPr>
          </a:p>
        </p:txBody>
      </p:sp>
      <p:sp>
        <p:nvSpPr>
          <p:cNvPr id="19" name="TextBox 18"/>
          <p:cNvSpPr txBox="1"/>
          <p:nvPr/>
        </p:nvSpPr>
        <p:spPr>
          <a:xfrm>
            <a:off x="2148361" y="1285915"/>
            <a:ext cx="1969431" cy="1021370"/>
          </a:xfrm>
          <a:prstGeom prst="rect">
            <a:avLst/>
          </a:prstGeom>
          <a:noFill/>
        </p:spPr>
        <p:txBody>
          <a:bodyPr wrap="square" rtlCol="0">
            <a:spAutoFit/>
          </a:bodyPr>
          <a:lstStyle/>
          <a:p>
            <a:pPr>
              <a:lnSpc>
                <a:spcPct val="130000"/>
              </a:lnSpc>
            </a:pPr>
            <a:r>
              <a:rPr lang="en-US" altLang="zh-CN" sz="1600" dirty="0">
                <a:solidFill>
                  <a:schemeClr val="bg1"/>
                </a:solidFill>
                <a:latin typeface="微软雅黑" pitchFamily="34" charset="-122"/>
                <a:ea typeface="微软雅黑" pitchFamily="34" charset="-122"/>
              </a:rPr>
              <a:t>Communicate</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with</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workers</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and</a:t>
            </a:r>
            <a:r>
              <a:rPr lang="zh-CN" altLang="en-US" sz="1600" dirty="0">
                <a:solidFill>
                  <a:schemeClr val="bg1"/>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families.</a:t>
            </a:r>
            <a:endParaRPr lang="zh-CN" altLang="en-US" sz="1600" dirty="0">
              <a:solidFill>
                <a:schemeClr val="bg1"/>
              </a:solidFill>
              <a:latin typeface="微软雅黑" pitchFamily="34" charset="-122"/>
              <a:ea typeface="微软雅黑" pitchFamily="34" charset="-122"/>
            </a:endParaRPr>
          </a:p>
        </p:txBody>
      </p:sp>
      <p:sp>
        <p:nvSpPr>
          <p:cNvPr id="20" name="TextBox 19"/>
          <p:cNvSpPr txBox="1"/>
          <p:nvPr/>
        </p:nvSpPr>
        <p:spPr>
          <a:xfrm>
            <a:off x="8792381" y="2651886"/>
            <a:ext cx="2889136" cy="1589346"/>
          </a:xfrm>
          <a:prstGeom prst="rect">
            <a:avLst/>
          </a:prstGeom>
          <a:noFill/>
        </p:spPr>
        <p:txBody>
          <a:bodyPr wrap="square" rtlCol="0">
            <a:spAutoFit/>
          </a:bodyPr>
          <a:lstStyle/>
          <a:p>
            <a:pPr>
              <a:lnSpc>
                <a:spcPct val="130000"/>
              </a:lnSpc>
            </a:pPr>
            <a:r>
              <a:rPr lang="en" altLang="zh-CN" sz="1600" dirty="0">
                <a:solidFill>
                  <a:schemeClr val="bg1"/>
                </a:solidFill>
                <a:latin typeface="微软雅黑" pitchFamily="34" charset="-122"/>
                <a:ea typeface="微软雅黑" pitchFamily="34" charset="-122"/>
              </a:rPr>
              <a:t>Complete communication with managers and the elderly and act as a bridge between them</a:t>
            </a:r>
          </a:p>
          <a:p>
            <a:pPr>
              <a:lnSpc>
                <a:spcPct val="130000"/>
              </a:lnSpc>
            </a:pPr>
            <a:endParaRPr lang="en" altLang="zh-CN" sz="1200" dirty="0">
              <a:solidFill>
                <a:schemeClr val="bg1"/>
              </a:solidFill>
              <a:latin typeface="微软雅黑" pitchFamily="34" charset="-122"/>
              <a:ea typeface="微软雅黑" pitchFamily="34" charset="-122"/>
            </a:endParaRPr>
          </a:p>
        </p:txBody>
      </p:sp>
      <p:sp>
        <p:nvSpPr>
          <p:cNvPr id="21" name="TextBox 20"/>
          <p:cNvSpPr txBox="1"/>
          <p:nvPr/>
        </p:nvSpPr>
        <p:spPr>
          <a:xfrm>
            <a:off x="8116412" y="1243091"/>
            <a:ext cx="1969431" cy="1269258"/>
          </a:xfrm>
          <a:prstGeom prst="rect">
            <a:avLst/>
          </a:prstGeom>
          <a:noFill/>
        </p:spPr>
        <p:txBody>
          <a:bodyPr wrap="square" rtlCol="0">
            <a:spAutoFit/>
          </a:bodyPr>
          <a:lstStyle/>
          <a:p>
            <a:pPr>
              <a:lnSpc>
                <a:spcPct val="130000"/>
              </a:lnSpc>
            </a:pPr>
            <a:r>
              <a:rPr lang="en" altLang="zh-CN" sz="1600" dirty="0">
                <a:solidFill>
                  <a:schemeClr val="bg1"/>
                </a:solidFill>
                <a:latin typeface="微软雅黑" pitchFamily="34" charset="-122"/>
                <a:ea typeface="微软雅黑" pitchFamily="34" charset="-122"/>
              </a:rPr>
              <a:t>Emergency Help and Physical Signs Query</a:t>
            </a:r>
          </a:p>
          <a:p>
            <a:pPr>
              <a:lnSpc>
                <a:spcPct val="130000"/>
              </a:lnSpc>
            </a:pPr>
            <a:endParaRPr lang="en" altLang="zh-CN" sz="1200" dirty="0">
              <a:solidFill>
                <a:schemeClr val="bg1"/>
              </a:solidFill>
              <a:latin typeface="微软雅黑" pitchFamily="34" charset="-122"/>
              <a:ea typeface="微软雅黑" pitchFamily="34" charset="-122"/>
            </a:endParaRPr>
          </a:p>
        </p:txBody>
      </p:sp>
      <p:sp>
        <p:nvSpPr>
          <p:cNvPr id="22" name="TextBox 21"/>
          <p:cNvSpPr txBox="1"/>
          <p:nvPr/>
        </p:nvSpPr>
        <p:spPr>
          <a:xfrm>
            <a:off x="9517330" y="4604643"/>
            <a:ext cx="2673083" cy="1589346"/>
          </a:xfrm>
          <a:prstGeom prst="rect">
            <a:avLst/>
          </a:prstGeom>
          <a:noFill/>
        </p:spPr>
        <p:txBody>
          <a:bodyPr wrap="square" rtlCol="0">
            <a:spAutoFit/>
          </a:bodyPr>
          <a:lstStyle/>
          <a:p>
            <a:pPr>
              <a:lnSpc>
                <a:spcPct val="130000"/>
              </a:lnSpc>
            </a:pPr>
            <a:r>
              <a:rPr lang="en" altLang="zh-CN" sz="1600" dirty="0">
                <a:solidFill>
                  <a:schemeClr val="bg1"/>
                </a:solidFill>
                <a:latin typeface="微软雅黑" pitchFamily="34" charset="-122"/>
                <a:ea typeface="微软雅黑" pitchFamily="34" charset="-122"/>
              </a:rPr>
              <a:t>High-level administrators conduct data analysis and assessment of the whole system</a:t>
            </a:r>
          </a:p>
          <a:p>
            <a:pPr>
              <a:lnSpc>
                <a:spcPct val="130000"/>
              </a:lnSpc>
            </a:pPr>
            <a:endParaRPr lang="en" altLang="zh-CN"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8186086"/>
      </p:ext>
    </p:extLst>
  </p:cSld>
  <p:clrMapOvr>
    <a:masterClrMapping/>
  </p:clrMapOvr>
  <p:transition spd="slow">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grpId="0" nodeType="afterEffect" p14:presetBounceEnd="61000">
                                      <p:stCondLst>
                                        <p:cond delay="0"/>
                                      </p:stCondLst>
                                      <p:childTnLst>
                                        <p:animMotion origin="layout" path="M -0.15145 4.44444E-6 L -2.94439E-6 4.44444E-6 " pathEditMode="relative" rAng="0" ptsTypes="AA" p14:bounceEnd="61000">
                                          <p:cBhvr>
                                            <p:cTn id="6" dur="2000" fill="hold"/>
                                            <p:tgtEl>
                                              <p:spTgt spid="16"/>
                                            </p:tgtEl>
                                            <p:attrNameLst>
                                              <p:attrName>ppt_x</p:attrName>
                                              <p:attrName>ppt_y</p:attrName>
                                            </p:attrNameLst>
                                          </p:cBhvr>
                                          <p:rCtr x="7566" y="0"/>
                                        </p:animMotion>
                                      </p:childTnLst>
                                    </p:cTn>
                                  </p:par>
                                </p:childTnLst>
                              </p:cTn>
                            </p:par>
                            <p:par>
                              <p:cTn id="7" fill="hold">
                                <p:stCondLst>
                                  <p:cond delay="2000"/>
                                </p:stCondLst>
                                <p:childTnLst>
                                  <p:par>
                                    <p:cTn id="8" presetID="55"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childTnLst>
                              </p:cTn>
                            </p:par>
                            <p:par>
                              <p:cTn id="13" fill="hold">
                                <p:stCondLst>
                                  <p:cond delay="3000"/>
                                </p:stCondLst>
                                <p:childTnLst>
                                  <p:par>
                                    <p:cTn id="14" presetID="2" presetClass="entr" presetSubtype="8" decel="10000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8" presetClass="emph" presetSubtype="0" repeatCount="indefinite" fill="hold" grpId="1" nodeType="withEffect">
                                      <p:stCondLst>
                                        <p:cond delay="0"/>
                                      </p:stCondLst>
                                      <p:childTnLst>
                                        <p:animRot by="86400000">
                                          <p:cBhvr>
                                            <p:cTn id="19" dur="8000" fill="hold"/>
                                            <p:tgtEl>
                                              <p:spTgt spid="4"/>
                                            </p:tgtEl>
                                            <p:attrNameLst>
                                              <p:attrName>r</p:attrName>
                                            </p:attrNameLst>
                                          </p:cBhvr>
                                        </p:animRot>
                                      </p:childTnLst>
                                    </p:cTn>
                                  </p:par>
                                  <p:par>
                                    <p:cTn id="20"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21" dur="2000" fill="hold"/>
                                            <p:tgtEl>
                                              <p:spTgt spid="4"/>
                                            </p:tgtEl>
                                            <p:attrNameLst>
                                              <p:attrName>ppt_x</p:attrName>
                                              <p:attrName>ppt_y</p:attrName>
                                            </p:attrNameLst>
                                          </p:cBhvr>
                                          <p:rCtr x="20034" y="-25741"/>
                                        </p:animMotion>
                                      </p:childTnLst>
                                    </p:cTn>
                                  </p:par>
                                  <p:par>
                                    <p:cTn id="22" presetID="10" presetClass="entr" presetSubtype="0" fill="hold" grpId="0" nodeType="withEffect">
                                      <p:stCondLst>
                                        <p:cond delay="4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8" presetClass="emph" presetSubtype="0" repeatCount="indefinite" fill="hold" grpId="1" nodeType="withEffect">
                                      <p:stCondLst>
                                        <p:cond delay="0"/>
                                      </p:stCondLst>
                                      <p:childTnLst>
                                        <p:animRot by="86400000">
                                          <p:cBhvr>
                                            <p:cTn id="29" dur="8000" fill="hold"/>
                                            <p:tgtEl>
                                              <p:spTgt spid="5"/>
                                            </p:tgtEl>
                                            <p:attrNameLst>
                                              <p:attrName>r</p:attrName>
                                            </p:attrNameLst>
                                          </p:cBhvr>
                                        </p:animRot>
                                      </p:childTnLst>
                                    </p:cTn>
                                  </p:par>
                                  <p:par>
                                    <p:cTn id="30" presetID="10" presetClass="entr" presetSubtype="0" fill="hold" grpId="0" nodeType="withEffect">
                                      <p:stCondLst>
                                        <p:cond delay="8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8" presetClass="emph" presetSubtype="0" repeatCount="indefinite" fill="hold" grpId="1" nodeType="withEffect">
                                      <p:stCondLst>
                                        <p:cond delay="0"/>
                                      </p:stCondLst>
                                      <p:childTnLst>
                                        <p:animRot by="86400000">
                                          <p:cBhvr>
                                            <p:cTn id="37" dur="8000" fill="hold"/>
                                            <p:tgtEl>
                                              <p:spTgt spid="6"/>
                                            </p:tgtEl>
                                            <p:attrNameLst>
                                              <p:attrName>r</p:attrName>
                                            </p:attrNameLst>
                                          </p:cBhvr>
                                        </p:animRot>
                                      </p:childTnLst>
                                    </p:cTn>
                                  </p:par>
                                  <p:par>
                                    <p:cTn id="38" presetID="10" presetClass="entr" presetSubtype="0" fill="hold" grpId="0" nodeType="withEffect">
                                      <p:stCondLst>
                                        <p:cond delay="12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8" presetClass="emph" presetSubtype="0" repeatCount="indefinite" fill="hold" grpId="1" nodeType="withEffect">
                                      <p:stCondLst>
                                        <p:cond delay="0"/>
                                      </p:stCondLst>
                                      <p:childTnLst>
                                        <p:animRot by="86400000">
                                          <p:cBhvr>
                                            <p:cTn id="45" dur="8000" fill="hold"/>
                                            <p:tgtEl>
                                              <p:spTgt spid="7"/>
                                            </p:tgtEl>
                                            <p:attrNameLst>
                                              <p:attrName>r</p:attrName>
                                            </p:attrNameLst>
                                          </p:cBhvr>
                                        </p:animRot>
                                      </p:childTnLst>
                                    </p:cTn>
                                  </p:par>
                                  <p:par>
                                    <p:cTn id="46" presetID="10" presetClass="entr" presetSubtype="0" fill="hold" grpId="0" nodeType="withEffect">
                                      <p:stCondLst>
                                        <p:cond delay="16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16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8" presetClass="emph" presetSubtype="0" repeatCount="indefinite" fill="hold" grpId="1" nodeType="withEffect">
                                      <p:stCondLst>
                                        <p:cond delay="0"/>
                                      </p:stCondLst>
                                      <p:childTnLst>
                                        <p:animRot by="86400000">
                                          <p:cBhvr>
                                            <p:cTn id="53" dur="8000" fill="hold"/>
                                            <p:tgtEl>
                                              <p:spTgt spid="8"/>
                                            </p:tgtEl>
                                            <p:attrNameLst>
                                              <p:attrName>r</p:attrName>
                                            </p:attrNameLst>
                                          </p:cBhvr>
                                        </p:animRot>
                                      </p:childTnLst>
                                    </p:cTn>
                                  </p:par>
                                  <p:par>
                                    <p:cTn id="54" presetID="10" presetClass="entr" presetSubtype="0" fill="hold" grpId="0" nodeType="withEffect">
                                      <p:stCondLst>
                                        <p:cond delay="20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20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8" presetClass="emph" presetSubtype="0" repeatCount="indefinite" fill="hold" grpId="1" nodeType="withEffect">
                                      <p:stCondLst>
                                        <p:cond delay="0"/>
                                      </p:stCondLst>
                                      <p:childTnLst>
                                        <p:animRot by="86400000">
                                          <p:cBhvr>
                                            <p:cTn id="61" dur="8000" fill="hold"/>
                                            <p:tgtEl>
                                              <p:spTgt spid="9"/>
                                            </p:tgtEl>
                                            <p:attrNameLst>
                                              <p:attrName>r</p:attrName>
                                            </p:attrNameLst>
                                          </p:cBhvr>
                                        </p:animRot>
                                      </p:childTnLst>
                                    </p:cTn>
                                  </p:par>
                                  <p:par>
                                    <p:cTn id="62" presetID="63" presetClass="path" presetSubtype="0" accel="50000" decel="50000" fill="hold" grpId="3" nodeType="withEffect">
                                      <p:stCondLst>
                                        <p:cond delay="2000"/>
                                      </p:stCondLst>
                                      <p:childTnLst>
                                        <p:animMotion origin="layout" path="M -4.16667E-7 6.35838E-7 L 0.40052 6.35838E-7 " pathEditMode="relative" rAng="0" ptsTypes="AA">
                                          <p:cBhvr>
                                            <p:cTn id="63" dur="1000" spd="-100000" fill="hold"/>
                                            <p:tgtEl>
                                              <p:spTgt spid="4"/>
                                            </p:tgtEl>
                                            <p:attrNameLst>
                                              <p:attrName>ppt_x</p:attrName>
                                              <p:attrName>ppt_y</p:attrName>
                                            </p:attrNameLst>
                                          </p:cBhvr>
                                          <p:rCtr x="20026" y="0"/>
                                        </p:animMotion>
                                      </p:childTnLst>
                                    </p:cTn>
                                  </p:par>
                                  <p:par>
                                    <p:cTn id="64" presetID="10" presetClass="entr" presetSubtype="0" fill="hold" grpId="0" nodeType="withEffect">
                                      <p:stCondLst>
                                        <p:cond delay="280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2" presetClass="entr" presetSubtype="2" fill="hold" grpId="0" nodeType="withEffect">
                                      <p:stCondLst>
                                        <p:cond delay="280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ppt_x</p:attrName>
                                            </p:attrNameLst>
                                          </p:cBhvr>
                                          <p:tavLst>
                                            <p:tav tm="0">
                                              <p:val>
                                                <p:strVal val="#ppt_x+#ppt_w*1.125000"/>
                                              </p:val>
                                            </p:tav>
                                            <p:tav tm="100000">
                                              <p:val>
                                                <p:strVal val="#ppt_x"/>
                                              </p:val>
                                            </p:tav>
                                          </p:tavLst>
                                        </p:anim>
                                        <p:animEffect transition="in" filter="wipe(left)">
                                          <p:cBhvr>
                                            <p:cTn id="70" dur="500"/>
                                            <p:tgtEl>
                                              <p:spTgt spid="17"/>
                                            </p:tgtEl>
                                          </p:cBhvr>
                                        </p:animEffect>
                                      </p:childTnLst>
                                    </p:cTn>
                                  </p:par>
                                  <p:par>
                                    <p:cTn id="71" presetID="12" presetClass="entr" presetSubtype="2" fill="hold" grpId="0" nodeType="withEffect">
                                      <p:stCondLst>
                                        <p:cond delay="280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p:tgtEl>
                                              <p:spTgt spid="18"/>
                                            </p:tgtEl>
                                            <p:attrNameLst>
                                              <p:attrName>ppt_x</p:attrName>
                                            </p:attrNameLst>
                                          </p:cBhvr>
                                          <p:tavLst>
                                            <p:tav tm="0">
                                              <p:val>
                                                <p:strVal val="#ppt_x+#ppt_w*1.125000"/>
                                              </p:val>
                                            </p:tav>
                                            <p:tav tm="100000">
                                              <p:val>
                                                <p:strVal val="#ppt_x"/>
                                              </p:val>
                                            </p:tav>
                                          </p:tavLst>
                                        </p:anim>
                                        <p:animEffect transition="in" filter="wipe(left)">
                                          <p:cBhvr>
                                            <p:cTn id="74" dur="500"/>
                                            <p:tgtEl>
                                              <p:spTgt spid="18"/>
                                            </p:tgtEl>
                                          </p:cBhvr>
                                        </p:animEffect>
                                      </p:childTnLst>
                                    </p:cTn>
                                  </p:par>
                                  <p:par>
                                    <p:cTn id="75" presetID="12" presetClass="entr" presetSubtype="2" fill="hold" grpId="0" nodeType="withEffect">
                                      <p:stCondLst>
                                        <p:cond delay="280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p:tgtEl>
                                              <p:spTgt spid="19"/>
                                            </p:tgtEl>
                                            <p:attrNameLst>
                                              <p:attrName>ppt_x</p:attrName>
                                            </p:attrNameLst>
                                          </p:cBhvr>
                                          <p:tavLst>
                                            <p:tav tm="0">
                                              <p:val>
                                                <p:strVal val="#ppt_x+#ppt_w*1.125000"/>
                                              </p:val>
                                            </p:tav>
                                            <p:tav tm="100000">
                                              <p:val>
                                                <p:strVal val="#ppt_x"/>
                                              </p:val>
                                            </p:tav>
                                          </p:tavLst>
                                        </p:anim>
                                        <p:animEffect transition="in" filter="wipe(left)">
                                          <p:cBhvr>
                                            <p:cTn id="78" dur="500"/>
                                            <p:tgtEl>
                                              <p:spTgt spid="19"/>
                                            </p:tgtEl>
                                          </p:cBhvr>
                                        </p:animEffect>
                                      </p:childTnLst>
                                    </p:cTn>
                                  </p:par>
                                  <p:par>
                                    <p:cTn id="79" presetID="12" presetClass="entr" presetSubtype="8" fill="hold" grpId="0" nodeType="withEffect">
                                      <p:stCondLst>
                                        <p:cond delay="280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p:tgtEl>
                                              <p:spTgt spid="20"/>
                                            </p:tgtEl>
                                            <p:attrNameLst>
                                              <p:attrName>ppt_x</p:attrName>
                                            </p:attrNameLst>
                                          </p:cBhvr>
                                          <p:tavLst>
                                            <p:tav tm="0">
                                              <p:val>
                                                <p:strVal val="#ppt_x-#ppt_w*1.125000"/>
                                              </p:val>
                                            </p:tav>
                                            <p:tav tm="100000">
                                              <p:val>
                                                <p:strVal val="#ppt_x"/>
                                              </p:val>
                                            </p:tav>
                                          </p:tavLst>
                                        </p:anim>
                                        <p:animEffect transition="in" filter="wipe(right)">
                                          <p:cBhvr>
                                            <p:cTn id="82" dur="500"/>
                                            <p:tgtEl>
                                              <p:spTgt spid="20"/>
                                            </p:tgtEl>
                                          </p:cBhvr>
                                        </p:animEffect>
                                      </p:childTnLst>
                                    </p:cTn>
                                  </p:par>
                                  <p:par>
                                    <p:cTn id="83" presetID="12" presetClass="entr" presetSubtype="8" fill="hold" grpId="0" nodeType="withEffect">
                                      <p:stCondLst>
                                        <p:cond delay="280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ppt_x</p:attrName>
                                            </p:attrNameLst>
                                          </p:cBhvr>
                                          <p:tavLst>
                                            <p:tav tm="0">
                                              <p:val>
                                                <p:strVal val="#ppt_x-#ppt_w*1.125000"/>
                                              </p:val>
                                            </p:tav>
                                            <p:tav tm="100000">
                                              <p:val>
                                                <p:strVal val="#ppt_x"/>
                                              </p:val>
                                            </p:tav>
                                          </p:tavLst>
                                        </p:anim>
                                        <p:animEffect transition="in" filter="wipe(right)">
                                          <p:cBhvr>
                                            <p:cTn id="86" dur="500"/>
                                            <p:tgtEl>
                                              <p:spTgt spid="21"/>
                                            </p:tgtEl>
                                          </p:cBhvr>
                                        </p:animEffect>
                                      </p:childTnLst>
                                    </p:cTn>
                                  </p:par>
                                  <p:par>
                                    <p:cTn id="87" presetID="12" presetClass="entr" presetSubtype="8" fill="hold" grpId="0" nodeType="withEffect">
                                      <p:stCondLst>
                                        <p:cond delay="280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right)">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4" grpId="0" animBg="1"/>
          <p:bldP spid="4" grpId="1" animBg="1"/>
          <p:bldP spid="4" grpId="2" animBg="1"/>
          <p:bldP spid="4" grpId="3"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2" grpId="0"/>
          <p:bldP spid="13" grpId="0"/>
          <p:bldP spid="14" grpId="0"/>
          <p:bldP spid="15" grpId="0"/>
          <p:bldP spid="17" grpId="0"/>
          <p:bldP spid="18" grpId="0"/>
          <p:bldP spid="19" grpId="0"/>
          <p:bldP spid="20" grpId="0"/>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grpId="0" nodeType="afterEffect">
                                      <p:stCondLst>
                                        <p:cond delay="0"/>
                                      </p:stCondLst>
                                      <p:childTnLst>
                                        <p:animMotion origin="layout" path="M -0.15145 4.44444E-6 L -2.94439E-6 4.44444E-6 " pathEditMode="relative" rAng="0" ptsTypes="AA">
                                          <p:cBhvr>
                                            <p:cTn id="6" dur="2000" fill="hold"/>
                                            <p:tgtEl>
                                              <p:spTgt spid="16"/>
                                            </p:tgtEl>
                                            <p:attrNameLst>
                                              <p:attrName>ppt_x</p:attrName>
                                              <p:attrName>ppt_y</p:attrName>
                                            </p:attrNameLst>
                                          </p:cBhvr>
                                          <p:rCtr x="7566" y="0"/>
                                        </p:animMotion>
                                      </p:childTnLst>
                                    </p:cTn>
                                  </p:par>
                                </p:childTnLst>
                              </p:cTn>
                            </p:par>
                            <p:par>
                              <p:cTn id="7" fill="hold">
                                <p:stCondLst>
                                  <p:cond delay="2000"/>
                                </p:stCondLst>
                                <p:childTnLst>
                                  <p:par>
                                    <p:cTn id="8" presetID="55"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childTnLst>
                              </p:cTn>
                            </p:par>
                            <p:par>
                              <p:cTn id="13" fill="hold">
                                <p:stCondLst>
                                  <p:cond delay="3000"/>
                                </p:stCondLst>
                                <p:childTnLst>
                                  <p:par>
                                    <p:cTn id="14" presetID="2" presetClass="entr" presetSubtype="8" decel="10000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8" presetClass="emph" presetSubtype="0" repeatCount="indefinite" fill="hold" grpId="1" nodeType="withEffect">
                                      <p:stCondLst>
                                        <p:cond delay="0"/>
                                      </p:stCondLst>
                                      <p:childTnLst>
                                        <p:animRot by="86400000">
                                          <p:cBhvr>
                                            <p:cTn id="19" dur="8000" fill="hold"/>
                                            <p:tgtEl>
                                              <p:spTgt spid="4"/>
                                            </p:tgtEl>
                                            <p:attrNameLst>
                                              <p:attrName>r</p:attrName>
                                            </p:attrNameLst>
                                          </p:cBhvr>
                                        </p:animRot>
                                      </p:childTnLst>
                                    </p:cTn>
                                  </p:par>
                                  <p:par>
                                    <p:cTn id="20"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21" dur="2000" fill="hold"/>
                                            <p:tgtEl>
                                              <p:spTgt spid="4"/>
                                            </p:tgtEl>
                                            <p:attrNameLst>
                                              <p:attrName>ppt_x</p:attrName>
                                              <p:attrName>ppt_y</p:attrName>
                                            </p:attrNameLst>
                                          </p:cBhvr>
                                          <p:rCtr x="20034" y="-25741"/>
                                        </p:animMotion>
                                      </p:childTnLst>
                                    </p:cTn>
                                  </p:par>
                                  <p:par>
                                    <p:cTn id="22" presetID="10" presetClass="entr" presetSubtype="0" fill="hold" grpId="0" nodeType="withEffect">
                                      <p:stCondLst>
                                        <p:cond delay="4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8" presetClass="emph" presetSubtype="0" repeatCount="indefinite" fill="hold" grpId="1" nodeType="withEffect">
                                      <p:stCondLst>
                                        <p:cond delay="0"/>
                                      </p:stCondLst>
                                      <p:childTnLst>
                                        <p:animRot by="86400000">
                                          <p:cBhvr>
                                            <p:cTn id="29" dur="8000" fill="hold"/>
                                            <p:tgtEl>
                                              <p:spTgt spid="5"/>
                                            </p:tgtEl>
                                            <p:attrNameLst>
                                              <p:attrName>r</p:attrName>
                                            </p:attrNameLst>
                                          </p:cBhvr>
                                        </p:animRot>
                                      </p:childTnLst>
                                    </p:cTn>
                                  </p:par>
                                  <p:par>
                                    <p:cTn id="30" presetID="10" presetClass="entr" presetSubtype="0" fill="hold" grpId="0" nodeType="withEffect">
                                      <p:stCondLst>
                                        <p:cond delay="8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8" presetClass="emph" presetSubtype="0" repeatCount="indefinite" fill="hold" grpId="1" nodeType="withEffect">
                                      <p:stCondLst>
                                        <p:cond delay="0"/>
                                      </p:stCondLst>
                                      <p:childTnLst>
                                        <p:animRot by="86400000">
                                          <p:cBhvr>
                                            <p:cTn id="37" dur="8000" fill="hold"/>
                                            <p:tgtEl>
                                              <p:spTgt spid="6"/>
                                            </p:tgtEl>
                                            <p:attrNameLst>
                                              <p:attrName>r</p:attrName>
                                            </p:attrNameLst>
                                          </p:cBhvr>
                                        </p:animRot>
                                      </p:childTnLst>
                                    </p:cTn>
                                  </p:par>
                                  <p:par>
                                    <p:cTn id="38" presetID="10" presetClass="entr" presetSubtype="0" fill="hold" grpId="0" nodeType="withEffect">
                                      <p:stCondLst>
                                        <p:cond delay="12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8" presetClass="emph" presetSubtype="0" repeatCount="indefinite" fill="hold" grpId="1" nodeType="withEffect">
                                      <p:stCondLst>
                                        <p:cond delay="0"/>
                                      </p:stCondLst>
                                      <p:childTnLst>
                                        <p:animRot by="86400000">
                                          <p:cBhvr>
                                            <p:cTn id="45" dur="8000" fill="hold"/>
                                            <p:tgtEl>
                                              <p:spTgt spid="7"/>
                                            </p:tgtEl>
                                            <p:attrNameLst>
                                              <p:attrName>r</p:attrName>
                                            </p:attrNameLst>
                                          </p:cBhvr>
                                        </p:animRot>
                                      </p:childTnLst>
                                    </p:cTn>
                                  </p:par>
                                  <p:par>
                                    <p:cTn id="46" presetID="10" presetClass="entr" presetSubtype="0" fill="hold" grpId="0" nodeType="withEffect">
                                      <p:stCondLst>
                                        <p:cond delay="16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16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8" presetClass="emph" presetSubtype="0" repeatCount="indefinite" fill="hold" grpId="1" nodeType="withEffect">
                                      <p:stCondLst>
                                        <p:cond delay="0"/>
                                      </p:stCondLst>
                                      <p:childTnLst>
                                        <p:animRot by="86400000">
                                          <p:cBhvr>
                                            <p:cTn id="53" dur="8000" fill="hold"/>
                                            <p:tgtEl>
                                              <p:spTgt spid="8"/>
                                            </p:tgtEl>
                                            <p:attrNameLst>
                                              <p:attrName>r</p:attrName>
                                            </p:attrNameLst>
                                          </p:cBhvr>
                                        </p:animRot>
                                      </p:childTnLst>
                                    </p:cTn>
                                  </p:par>
                                  <p:par>
                                    <p:cTn id="54" presetID="10" presetClass="entr" presetSubtype="0" fill="hold" grpId="0" nodeType="withEffect">
                                      <p:stCondLst>
                                        <p:cond delay="20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20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8" presetClass="emph" presetSubtype="0" repeatCount="indefinite" fill="hold" grpId="1" nodeType="withEffect">
                                      <p:stCondLst>
                                        <p:cond delay="0"/>
                                      </p:stCondLst>
                                      <p:childTnLst>
                                        <p:animRot by="86400000">
                                          <p:cBhvr>
                                            <p:cTn id="61" dur="8000" fill="hold"/>
                                            <p:tgtEl>
                                              <p:spTgt spid="9"/>
                                            </p:tgtEl>
                                            <p:attrNameLst>
                                              <p:attrName>r</p:attrName>
                                            </p:attrNameLst>
                                          </p:cBhvr>
                                        </p:animRot>
                                      </p:childTnLst>
                                    </p:cTn>
                                  </p:par>
                                  <p:par>
                                    <p:cTn id="62" presetID="63" presetClass="path" presetSubtype="0" accel="50000" decel="50000" fill="hold" grpId="3" nodeType="withEffect">
                                      <p:stCondLst>
                                        <p:cond delay="2000"/>
                                      </p:stCondLst>
                                      <p:childTnLst>
                                        <p:animMotion origin="layout" path="M -4.16667E-7 6.35838E-7 L 0.40052 6.35838E-7 " pathEditMode="relative" rAng="0" ptsTypes="AA">
                                          <p:cBhvr>
                                            <p:cTn id="63" dur="1000" spd="-100000" fill="hold"/>
                                            <p:tgtEl>
                                              <p:spTgt spid="4"/>
                                            </p:tgtEl>
                                            <p:attrNameLst>
                                              <p:attrName>ppt_x</p:attrName>
                                              <p:attrName>ppt_y</p:attrName>
                                            </p:attrNameLst>
                                          </p:cBhvr>
                                          <p:rCtr x="20026" y="0"/>
                                        </p:animMotion>
                                      </p:childTnLst>
                                    </p:cTn>
                                  </p:par>
                                  <p:par>
                                    <p:cTn id="64" presetID="10" presetClass="entr" presetSubtype="0" fill="hold" grpId="0" nodeType="withEffect">
                                      <p:stCondLst>
                                        <p:cond delay="280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2" presetClass="entr" presetSubtype="2" fill="hold" grpId="0" nodeType="withEffect">
                                      <p:stCondLst>
                                        <p:cond delay="280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ppt_x</p:attrName>
                                            </p:attrNameLst>
                                          </p:cBhvr>
                                          <p:tavLst>
                                            <p:tav tm="0">
                                              <p:val>
                                                <p:strVal val="#ppt_x+#ppt_w*1.125000"/>
                                              </p:val>
                                            </p:tav>
                                            <p:tav tm="100000">
                                              <p:val>
                                                <p:strVal val="#ppt_x"/>
                                              </p:val>
                                            </p:tav>
                                          </p:tavLst>
                                        </p:anim>
                                        <p:animEffect transition="in" filter="wipe(left)">
                                          <p:cBhvr>
                                            <p:cTn id="70" dur="500"/>
                                            <p:tgtEl>
                                              <p:spTgt spid="17"/>
                                            </p:tgtEl>
                                          </p:cBhvr>
                                        </p:animEffect>
                                      </p:childTnLst>
                                    </p:cTn>
                                  </p:par>
                                  <p:par>
                                    <p:cTn id="71" presetID="12" presetClass="entr" presetSubtype="2" fill="hold" grpId="0" nodeType="withEffect">
                                      <p:stCondLst>
                                        <p:cond delay="280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p:tgtEl>
                                              <p:spTgt spid="18"/>
                                            </p:tgtEl>
                                            <p:attrNameLst>
                                              <p:attrName>ppt_x</p:attrName>
                                            </p:attrNameLst>
                                          </p:cBhvr>
                                          <p:tavLst>
                                            <p:tav tm="0">
                                              <p:val>
                                                <p:strVal val="#ppt_x+#ppt_w*1.125000"/>
                                              </p:val>
                                            </p:tav>
                                            <p:tav tm="100000">
                                              <p:val>
                                                <p:strVal val="#ppt_x"/>
                                              </p:val>
                                            </p:tav>
                                          </p:tavLst>
                                        </p:anim>
                                        <p:animEffect transition="in" filter="wipe(left)">
                                          <p:cBhvr>
                                            <p:cTn id="74" dur="500"/>
                                            <p:tgtEl>
                                              <p:spTgt spid="18"/>
                                            </p:tgtEl>
                                          </p:cBhvr>
                                        </p:animEffect>
                                      </p:childTnLst>
                                    </p:cTn>
                                  </p:par>
                                  <p:par>
                                    <p:cTn id="75" presetID="12" presetClass="entr" presetSubtype="2" fill="hold" grpId="0" nodeType="withEffect">
                                      <p:stCondLst>
                                        <p:cond delay="280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p:tgtEl>
                                              <p:spTgt spid="19"/>
                                            </p:tgtEl>
                                            <p:attrNameLst>
                                              <p:attrName>ppt_x</p:attrName>
                                            </p:attrNameLst>
                                          </p:cBhvr>
                                          <p:tavLst>
                                            <p:tav tm="0">
                                              <p:val>
                                                <p:strVal val="#ppt_x+#ppt_w*1.125000"/>
                                              </p:val>
                                            </p:tav>
                                            <p:tav tm="100000">
                                              <p:val>
                                                <p:strVal val="#ppt_x"/>
                                              </p:val>
                                            </p:tav>
                                          </p:tavLst>
                                        </p:anim>
                                        <p:animEffect transition="in" filter="wipe(left)">
                                          <p:cBhvr>
                                            <p:cTn id="78" dur="500"/>
                                            <p:tgtEl>
                                              <p:spTgt spid="19"/>
                                            </p:tgtEl>
                                          </p:cBhvr>
                                        </p:animEffect>
                                      </p:childTnLst>
                                    </p:cTn>
                                  </p:par>
                                  <p:par>
                                    <p:cTn id="79" presetID="12" presetClass="entr" presetSubtype="8" fill="hold" grpId="0" nodeType="withEffect">
                                      <p:stCondLst>
                                        <p:cond delay="280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p:tgtEl>
                                              <p:spTgt spid="20"/>
                                            </p:tgtEl>
                                            <p:attrNameLst>
                                              <p:attrName>ppt_x</p:attrName>
                                            </p:attrNameLst>
                                          </p:cBhvr>
                                          <p:tavLst>
                                            <p:tav tm="0">
                                              <p:val>
                                                <p:strVal val="#ppt_x-#ppt_w*1.125000"/>
                                              </p:val>
                                            </p:tav>
                                            <p:tav tm="100000">
                                              <p:val>
                                                <p:strVal val="#ppt_x"/>
                                              </p:val>
                                            </p:tav>
                                          </p:tavLst>
                                        </p:anim>
                                        <p:animEffect transition="in" filter="wipe(right)">
                                          <p:cBhvr>
                                            <p:cTn id="82" dur="500"/>
                                            <p:tgtEl>
                                              <p:spTgt spid="20"/>
                                            </p:tgtEl>
                                          </p:cBhvr>
                                        </p:animEffect>
                                      </p:childTnLst>
                                    </p:cTn>
                                  </p:par>
                                  <p:par>
                                    <p:cTn id="83" presetID="12" presetClass="entr" presetSubtype="8" fill="hold" grpId="0" nodeType="withEffect">
                                      <p:stCondLst>
                                        <p:cond delay="280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ppt_x</p:attrName>
                                            </p:attrNameLst>
                                          </p:cBhvr>
                                          <p:tavLst>
                                            <p:tav tm="0">
                                              <p:val>
                                                <p:strVal val="#ppt_x-#ppt_w*1.125000"/>
                                              </p:val>
                                            </p:tav>
                                            <p:tav tm="100000">
                                              <p:val>
                                                <p:strVal val="#ppt_x"/>
                                              </p:val>
                                            </p:tav>
                                          </p:tavLst>
                                        </p:anim>
                                        <p:animEffect transition="in" filter="wipe(right)">
                                          <p:cBhvr>
                                            <p:cTn id="86" dur="500"/>
                                            <p:tgtEl>
                                              <p:spTgt spid="21"/>
                                            </p:tgtEl>
                                          </p:cBhvr>
                                        </p:animEffect>
                                      </p:childTnLst>
                                    </p:cTn>
                                  </p:par>
                                  <p:par>
                                    <p:cTn id="87" presetID="12" presetClass="entr" presetSubtype="8" fill="hold" grpId="0" nodeType="withEffect">
                                      <p:stCondLst>
                                        <p:cond delay="280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right)">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4" grpId="0" animBg="1"/>
          <p:bldP spid="4" grpId="1" animBg="1"/>
          <p:bldP spid="4" grpId="2" animBg="1"/>
          <p:bldP spid="4" grpId="3"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2" grpId="0"/>
          <p:bldP spid="13" grpId="0"/>
          <p:bldP spid="14" grpId="0"/>
          <p:bldP spid="15" grpId="0"/>
          <p:bldP spid="17" grpId="0"/>
          <p:bldP spid="18" grpId="0"/>
          <p:bldP spid="19" grpId="0"/>
          <p:bldP spid="20" grpId="0"/>
          <p:bldP spid="21" grpId="0"/>
          <p:bldP spid="2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60800" y="2276872"/>
            <a:ext cx="6055421" cy="1963920"/>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95006" y="1118929"/>
            <a:ext cx="5187950" cy="5478423"/>
          </a:xfrm>
          <a:prstGeom prst="rect">
            <a:avLst/>
          </a:prstGeom>
          <a:noFill/>
        </p:spPr>
        <p:txBody>
          <a:bodyPr wrap="square" rtlCol="0">
            <a:spAutoFit/>
          </a:bodyPr>
          <a:lstStyle/>
          <a:p>
            <a:r>
              <a:rPr lang="en" altLang="zh-CN" sz="2800" dirty="0">
                <a:solidFill>
                  <a:schemeClr val="bg1"/>
                </a:solidFill>
                <a:latin typeface="华文黑体" pitchFamily="2" charset="-122"/>
                <a:ea typeface="华文黑体" pitchFamily="2" charset="-122"/>
                <a:cs typeface="华文黑体" pitchFamily="2" charset="-122"/>
              </a:rPr>
              <a:t>Specific functions</a:t>
            </a: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 altLang="zh-CN" sz="2400" dirty="0">
              <a:solidFill>
                <a:schemeClr val="bg1"/>
              </a:solidFill>
              <a:latin typeface="华文黑体" pitchFamily="2" charset="-122"/>
              <a:ea typeface="华文黑体" pitchFamily="2" charset="-122"/>
              <a:cs typeface="华文黑体" pitchFamily="2" charset="-122"/>
            </a:endParaRPr>
          </a:p>
          <a:p>
            <a:endParaRPr lang="en-US" altLang="zh-CN" sz="1000" dirty="0">
              <a:solidFill>
                <a:schemeClr val="bg1"/>
              </a:solidFill>
              <a:latin typeface="华文黑体" pitchFamily="2" charset="-122"/>
              <a:ea typeface="华文黑体" pitchFamily="2" charset="-122"/>
              <a:cs typeface="华文黑体" pitchFamily="2" charset="-122"/>
            </a:endParaRPr>
          </a:p>
          <a:p>
            <a:r>
              <a:rPr lang="en" altLang="zh-CN" dirty="0">
                <a:solidFill>
                  <a:schemeClr val="bg1"/>
                </a:solidFill>
                <a:latin typeface="华文细黑" pitchFamily="2" charset="-122"/>
                <a:ea typeface="华文细黑" pitchFamily="2" charset="-122"/>
                <a:cs typeface="华文黑体" pitchFamily="2" charset="-122"/>
              </a:rPr>
              <a:t>Each part has its own function, but it also plays an irreplaceable role in the whole system.</a:t>
            </a:r>
          </a:p>
          <a:p>
            <a:endParaRPr lang="en" altLang="zh-CN" dirty="0">
              <a:solidFill>
                <a:schemeClr val="bg1"/>
              </a:solidFill>
              <a:latin typeface="华文细黑" pitchFamily="2" charset="-122"/>
              <a:ea typeface="华文细黑" pitchFamily="2" charset="-122"/>
              <a:cs typeface="华文黑体" pitchFamily="2" charset="-122"/>
            </a:endParaRP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8954312" y="260648"/>
            <a:ext cx="255390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Functionalities</a:t>
            </a:r>
            <a:endParaRPr lang="zh-CN" altLang="en-US" sz="2800" dirty="0"/>
          </a:p>
        </p:txBody>
      </p:sp>
    </p:spTree>
    <p:extLst>
      <p:ext uri="{BB962C8B-B14F-4D97-AF65-F5344CB8AC3E}">
        <p14:creationId xmlns:p14="http://schemas.microsoft.com/office/powerpoint/2010/main" val="10903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300"/>
                                        <p:tgtEl>
                                          <p:spTgt spid="24"/>
                                        </p:tgtEl>
                                      </p:cBhvr>
                                    </p:animEffect>
                                  </p:childTnLst>
                                </p:cTn>
                              </p:par>
                            </p:childTnLst>
                          </p:cTn>
                        </p:par>
                        <p:par>
                          <p:cTn id="11" fill="hold">
                            <p:stCondLst>
                              <p:cond delay="300"/>
                            </p:stCondLst>
                            <p:childTnLst>
                              <p:par>
                                <p:cTn id="12" presetID="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8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grpSp>
      <p:sp>
        <p:nvSpPr>
          <p:cNvPr id="35" name="矩形 34"/>
          <p:cNvSpPr/>
          <p:nvPr/>
        </p:nvSpPr>
        <p:spPr>
          <a:xfrm>
            <a:off x="3621304" y="5222168"/>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sp>
        <p:nvSpPr>
          <p:cNvPr id="43" name="矩形 42"/>
          <p:cNvSpPr/>
          <p:nvPr/>
        </p:nvSpPr>
        <p:spPr>
          <a:xfrm>
            <a:off x="2584817" y="5236232"/>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5</a:t>
            </a:r>
            <a:endParaRPr lang="zh-CN" altLang="en-US" sz="3600">
              <a:solidFill>
                <a:srgbClr val="47A7FF"/>
              </a:solidFill>
              <a:latin typeface="HelveticaNeueLT Pro 35 Th" pitchFamily="34" charset="0"/>
            </a:endParaRPr>
          </a:p>
        </p:txBody>
      </p:sp>
      <p:sp>
        <p:nvSpPr>
          <p:cNvPr id="33" name="TextBox 32"/>
          <p:cNvSpPr txBox="1"/>
          <p:nvPr/>
        </p:nvSpPr>
        <p:spPr>
          <a:xfrm>
            <a:off x="9335566" y="324164"/>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36863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2642" y="1196752"/>
            <a:ext cx="6194608" cy="4964343"/>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666525" y="3309591"/>
            <a:ext cx="4320480"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Login</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06" y="1241397"/>
            <a:ext cx="6120680" cy="4905097"/>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399462" y="3374409"/>
            <a:ext cx="4320480"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Elder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UI</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175697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263558"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grpSp>
      <p:sp>
        <p:nvSpPr>
          <p:cNvPr id="46" name="矩形 45"/>
          <p:cNvSpPr/>
          <p:nvPr/>
        </p:nvSpPr>
        <p:spPr>
          <a:xfrm>
            <a:off x="2584817" y="1844824"/>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1</a:t>
            </a:r>
            <a:endParaRPr lang="zh-CN" altLang="en-US" sz="3600">
              <a:solidFill>
                <a:srgbClr val="47A7FF"/>
              </a:solidFill>
              <a:latin typeface="HelveticaNeueLT Pro 35 Th" pitchFamily="34" charset="0"/>
            </a:endParaRPr>
          </a:p>
        </p:txBody>
      </p:sp>
      <p:sp>
        <p:nvSpPr>
          <p:cNvPr id="47" name="矩形 46"/>
          <p:cNvSpPr/>
          <p:nvPr/>
        </p:nvSpPr>
        <p:spPr>
          <a:xfrm>
            <a:off x="3621305" y="1837792"/>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spTree>
    <p:extLst>
      <p:ext uri="{BB962C8B-B14F-4D97-AF65-F5344CB8AC3E}">
        <p14:creationId xmlns:p14="http://schemas.microsoft.com/office/powerpoint/2010/main" val="3907862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1+#ppt_w/2"/>
                                          </p:val>
                                        </p:tav>
                                        <p:tav tm="100000">
                                          <p:val>
                                            <p:strVal val="#ppt_x"/>
                                          </p:val>
                                        </p:tav>
                                      </p:tavLst>
                                    </p:anim>
                                    <p:anim calcmode="lin" valueType="num">
                                      <p:cBhvr additive="base">
                                        <p:cTn id="12" dur="10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000" fill="hold"/>
                                        <p:tgtEl>
                                          <p:spTgt spid="37"/>
                                        </p:tgtEl>
                                        <p:attrNameLst>
                                          <p:attrName>ppt_x</p:attrName>
                                        </p:attrNameLst>
                                      </p:cBhvr>
                                      <p:tavLst>
                                        <p:tav tm="0">
                                          <p:val>
                                            <p:strVal val="1+#ppt_w/2"/>
                                          </p:val>
                                        </p:tav>
                                        <p:tav tm="100000">
                                          <p:val>
                                            <p:strVal val="#ppt_x"/>
                                          </p:val>
                                        </p:tav>
                                      </p:tavLst>
                                    </p:anim>
                                    <p:anim calcmode="lin" valueType="num">
                                      <p:cBhvr additive="base">
                                        <p:cTn id="16" dur="10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4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1+#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60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1000" fill="hold"/>
                                        <p:tgtEl>
                                          <p:spTgt spid="39"/>
                                        </p:tgtEl>
                                        <p:attrNameLst>
                                          <p:attrName>ppt_x</p:attrName>
                                        </p:attrNameLst>
                                      </p:cBhvr>
                                      <p:tavLst>
                                        <p:tav tm="0">
                                          <p:val>
                                            <p:strVal val="1+#ppt_w/2"/>
                                          </p:val>
                                        </p:tav>
                                        <p:tav tm="100000">
                                          <p:val>
                                            <p:strVal val="#ppt_x"/>
                                          </p:val>
                                        </p:tav>
                                      </p:tavLst>
                                    </p:anim>
                                    <p:anim calcmode="lin" valueType="num">
                                      <p:cBhvr additive="base">
                                        <p:cTn id="24" dur="100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80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1000" fill="hold"/>
                                        <p:tgtEl>
                                          <p:spTgt spid="40"/>
                                        </p:tgtEl>
                                        <p:attrNameLst>
                                          <p:attrName>ppt_x</p:attrName>
                                        </p:attrNameLst>
                                      </p:cBhvr>
                                      <p:tavLst>
                                        <p:tav tm="0">
                                          <p:val>
                                            <p:strVal val="1+#ppt_w/2"/>
                                          </p:val>
                                        </p:tav>
                                        <p:tav tm="100000">
                                          <p:val>
                                            <p:strVal val="#ppt_x"/>
                                          </p:val>
                                        </p:tav>
                                      </p:tavLst>
                                    </p:anim>
                                    <p:anim calcmode="lin" valueType="num">
                                      <p:cBhvr additive="base">
                                        <p:cTn id="28" dur="1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up)">
                                      <p:cBhvr>
                                        <p:cTn id="33" dur="500"/>
                                        <p:tgtEl>
                                          <p:spTgt spid="46"/>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4646" y="1556792"/>
            <a:ext cx="5872924" cy="4700684"/>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679382" y="3537802"/>
            <a:ext cx="4320480"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Nursing</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Worker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4487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6654" y="1290304"/>
            <a:ext cx="6236534" cy="4985494"/>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543478" y="3413719"/>
            <a:ext cx="4320480"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Doctor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18367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50" y="1356600"/>
            <a:ext cx="6477487" cy="5184576"/>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15286" y="3429000"/>
            <a:ext cx="5375127"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Low-level</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administrator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393324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6574" y="1340767"/>
            <a:ext cx="6264696" cy="5020511"/>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90828" y="3429000"/>
            <a:ext cx="5375127"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High-level</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administrator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24982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0590" y="1289748"/>
            <a:ext cx="6471261" cy="5173135"/>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796429" y="3506983"/>
            <a:ext cx="4320480" cy="738664"/>
          </a:xfrm>
          <a:prstGeom prst="rect">
            <a:avLst/>
          </a:prstGeom>
          <a:noFill/>
        </p:spPr>
        <p:txBody>
          <a:bodyPr wrap="square" rtlCol="0">
            <a:spAutoFit/>
          </a:bodyPr>
          <a:lstStyle/>
          <a:p>
            <a:r>
              <a:rPr lang="en-US" altLang="zh-CN" sz="2400" dirty="0">
                <a:solidFill>
                  <a:schemeClr val="bg1"/>
                </a:solidFill>
                <a:latin typeface="华文黑体" pitchFamily="2" charset="-122"/>
                <a:ea typeface="华文黑体" pitchFamily="2" charset="-122"/>
                <a:cs typeface="华文黑体" pitchFamily="2" charset="-122"/>
              </a:rPr>
              <a:t>Register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Interface</a:t>
            </a:r>
            <a:endParaRPr lang="en-US" altLang="zh-CN" sz="1000" dirty="0">
              <a:solidFill>
                <a:schemeClr val="bg1"/>
              </a:solidFill>
              <a:latin typeface="华文黑体" pitchFamily="2" charset="-122"/>
              <a:ea typeface="华文黑体" pitchFamily="2" charset="-122"/>
              <a:cs typeface="华文黑体" pitchFamily="2" charset="-122"/>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699435" y="222176"/>
            <a:ext cx="3063659"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699435" y="260648"/>
            <a:ext cx="3063659"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Main</a:t>
            </a:r>
            <a:r>
              <a:rPr lang="zh-CN" altLang="en-US" sz="2800" dirty="0"/>
              <a:t> </a:t>
            </a:r>
            <a:r>
              <a:rPr lang="en-US" altLang="zh-CN" sz="2800" dirty="0"/>
              <a:t>Screenshots</a:t>
            </a:r>
            <a:endParaRPr lang="zh-CN" altLang="en-US" sz="2800" dirty="0"/>
          </a:p>
        </p:txBody>
      </p:sp>
    </p:spTree>
    <p:extLst>
      <p:ext uri="{BB962C8B-B14F-4D97-AF65-F5344CB8AC3E}">
        <p14:creationId xmlns:p14="http://schemas.microsoft.com/office/powerpoint/2010/main" val="140818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50834" y="4365104"/>
            <a:ext cx="5288744" cy="400110"/>
          </a:xfrm>
          <a:prstGeom prst="rect">
            <a:avLst/>
          </a:prstGeom>
          <a:noFill/>
        </p:spPr>
        <p:txBody>
          <a:bodyPr wrap="square" rtlCol="0">
            <a:spAutoFit/>
          </a:bodyPr>
          <a:lstStyle/>
          <a:p>
            <a:pPr algn="ctr"/>
            <a:r>
              <a:rPr lang="en-US" altLang="zh-CN" sz="2000" dirty="0">
                <a:solidFill>
                  <a:schemeClr val="bg1"/>
                </a:solidFill>
                <a:latin typeface="华文黑体" pitchFamily="2" charset="-122"/>
                <a:ea typeface="华文黑体" pitchFamily="2" charset="-122"/>
                <a:cs typeface="华文黑体" pitchFamily="2" charset="-122"/>
              </a:rPr>
              <a:t>Team</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Member</a:t>
            </a:r>
            <a:r>
              <a:rPr lang="zh-CN" altLang="en-US" sz="2000" dirty="0">
                <a:solidFill>
                  <a:schemeClr val="bg1"/>
                </a:solidFill>
                <a:latin typeface="华文黑体" pitchFamily="2" charset="-122"/>
                <a:ea typeface="华文黑体" pitchFamily="2" charset="-122"/>
                <a:cs typeface="华文黑体" pitchFamily="2" charset="-122"/>
              </a:rPr>
              <a:t>：</a:t>
            </a:r>
            <a:r>
              <a:rPr lang="en-US" altLang="zh-CN" sz="2000" dirty="0" err="1">
                <a:solidFill>
                  <a:schemeClr val="bg1"/>
                </a:solidFill>
                <a:latin typeface="华文黑体" pitchFamily="2" charset="-122"/>
                <a:ea typeface="华文黑体" pitchFamily="2" charset="-122"/>
                <a:cs typeface="华文黑体" pitchFamily="2" charset="-122"/>
              </a:rPr>
              <a:t>JingyiCui</a:t>
            </a:r>
            <a:r>
              <a:rPr lang="en-US" altLang="zh-CN" sz="2000" dirty="0">
                <a:solidFill>
                  <a:schemeClr val="bg1"/>
                </a:solidFill>
                <a:latin typeface="华文黑体" pitchFamily="2" charset="-122"/>
                <a:ea typeface="华文黑体" pitchFamily="2" charset="-122"/>
                <a:cs typeface="华文黑体" pitchFamily="2" charset="-122"/>
              </a:rPr>
              <a:t>,</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err="1">
                <a:solidFill>
                  <a:schemeClr val="bg1"/>
                </a:solidFill>
                <a:latin typeface="华文黑体" pitchFamily="2" charset="-122"/>
                <a:ea typeface="华文黑体" pitchFamily="2" charset="-122"/>
                <a:cs typeface="华文黑体" pitchFamily="2" charset="-122"/>
              </a:rPr>
              <a:t>YanjuanLi</a:t>
            </a:r>
            <a:r>
              <a:rPr lang="en-US" altLang="zh-CN" sz="2000" dirty="0">
                <a:solidFill>
                  <a:schemeClr val="bg1"/>
                </a:solidFill>
                <a:latin typeface="华文黑体" pitchFamily="2" charset="-122"/>
                <a:ea typeface="华文黑体" pitchFamily="2" charset="-122"/>
                <a:cs typeface="华文黑体" pitchFamily="2" charset="-122"/>
              </a:rPr>
              <a:t>,</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err="1">
                <a:solidFill>
                  <a:schemeClr val="bg1"/>
                </a:solidFill>
                <a:latin typeface="华文黑体" pitchFamily="2" charset="-122"/>
                <a:ea typeface="华文黑体" pitchFamily="2" charset="-122"/>
                <a:cs typeface="华文黑体" pitchFamily="2" charset="-122"/>
              </a:rPr>
              <a:t>JinLi</a:t>
            </a:r>
            <a:endParaRPr lang="zh-CN" altLang="en-US" sz="2000" dirty="0">
              <a:solidFill>
                <a:schemeClr val="bg1"/>
              </a:solidFill>
              <a:latin typeface="华文黑体" pitchFamily="2" charset="-122"/>
              <a:ea typeface="华文黑体" pitchFamily="2" charset="-122"/>
              <a:cs typeface="华文黑体" pitchFamily="2" charset="-122"/>
            </a:endParaRPr>
          </a:p>
        </p:txBody>
      </p:sp>
      <p:grpSp>
        <p:nvGrpSpPr>
          <p:cNvPr id="2" name="组合 1"/>
          <p:cNvGrpSpPr/>
          <p:nvPr/>
        </p:nvGrpSpPr>
        <p:grpSpPr>
          <a:xfrm>
            <a:off x="2865294" y="2348880"/>
            <a:ext cx="6317908" cy="1200329"/>
            <a:chOff x="2936252" y="1865633"/>
            <a:chExt cx="6317908" cy="1200329"/>
          </a:xfrm>
        </p:grpSpPr>
        <p:sp>
          <p:nvSpPr>
            <p:cNvPr id="11" name="圆角矩形 10"/>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044807" y="1865633"/>
              <a:ext cx="4100803" cy="1200329"/>
            </a:xfrm>
            <a:prstGeom prst="rect">
              <a:avLst/>
            </a:prstGeom>
            <a:noFill/>
          </p:spPr>
          <p:txBody>
            <a:bodyPr wrap="none" rtlCol="0">
              <a:spAutoFit/>
            </a:bodyPr>
            <a:lstStyle/>
            <a:p>
              <a:pPr algn="ctr"/>
              <a:r>
                <a:rPr lang="en-US" altLang="zh-CN"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THANKS !</a:t>
              </a:r>
              <a:endParaRPr lang="zh-CN" altLang="en-US"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Tree>
    <p:extLst>
      <p:ext uri="{BB962C8B-B14F-4D97-AF65-F5344CB8AC3E}">
        <p14:creationId xmlns:p14="http://schemas.microsoft.com/office/powerpoint/2010/main" val="45766443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P spid="1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1342" y="1772816"/>
            <a:ext cx="5112055" cy="3888138"/>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790685" y="1931781"/>
            <a:ext cx="4771664" cy="3570208"/>
          </a:xfrm>
          <a:prstGeom prst="rect">
            <a:avLst/>
          </a:prstGeom>
          <a:noFill/>
        </p:spPr>
        <p:txBody>
          <a:bodyPr wrap="square" rtlCol="0">
            <a:spAutoFit/>
          </a:bodyPr>
          <a:lstStyle/>
          <a:p>
            <a:r>
              <a:rPr lang="en" altLang="zh-CN" dirty="0">
                <a:solidFill>
                  <a:schemeClr val="bg1"/>
                </a:solidFill>
                <a:latin typeface="Microsoft YaHei" panose="020B0503020204020204" pitchFamily="34" charset="-122"/>
                <a:ea typeface="Microsoft YaHei" panose="020B0503020204020204" pitchFamily="34" charset="-122"/>
              </a:rPr>
              <a:t>The number of Americans ages 65 and older is projected to more than double from46 million today to over 98 million by 2060, and the 65-and-older age group‘s share of the total population will rise to nearly 24 percent from 15 percent.</a:t>
            </a:r>
            <a:r>
              <a:rPr lang="en-US" altLang="zh-CN" dirty="0">
                <a:solidFill>
                  <a:schemeClr val="bg1"/>
                </a:solidFill>
                <a:latin typeface="Microsoft YaHei" panose="020B0503020204020204" pitchFamily="34" charset="-122"/>
                <a:ea typeface="Microsoft YaHei" panose="020B0503020204020204" pitchFamily="34" charset="-122"/>
              </a:rPr>
              <a:t>And</a:t>
            </a:r>
            <a:r>
              <a:rPr lang="zh-CN" altLang="en-US"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that’s</a:t>
            </a:r>
            <a:r>
              <a:rPr lang="zh-CN" altLang="en-US"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to</a:t>
            </a:r>
            <a:r>
              <a:rPr lang="zh-CN" altLang="en-US"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bg1"/>
                </a:solidFill>
                <a:latin typeface="Microsoft YaHei" panose="020B0503020204020204" pitchFamily="34" charset="-122"/>
                <a:ea typeface="Microsoft YaHei" panose="020B0503020204020204" pitchFamily="34" charset="-122"/>
              </a:rPr>
              <a:t>say:</a:t>
            </a:r>
          </a:p>
          <a:p>
            <a:endParaRPr lang="en-US" altLang="zh-CN" dirty="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More</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and</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more</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elders</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are</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needing</a:t>
            </a:r>
            <a:r>
              <a:rPr lang="zh-CN" altLang="en-US" sz="3200" dirty="0">
                <a:solidFill>
                  <a:schemeClr val="bg1"/>
                </a:solidFill>
                <a:latin typeface="Microsoft YaHei" panose="020B0503020204020204" pitchFamily="34" charset="-122"/>
                <a:ea typeface="Microsoft YaHei" panose="020B0503020204020204" pitchFamily="34" charset="-122"/>
                <a:cs typeface="华文黑体" pitchFamily="2" charset="-122"/>
              </a:rPr>
              <a:t> </a:t>
            </a:r>
            <a:r>
              <a:rPr lang="en-US" altLang="zh-CN" sz="3200" dirty="0">
                <a:solidFill>
                  <a:schemeClr val="bg1"/>
                </a:solidFill>
                <a:latin typeface="Microsoft YaHei" panose="020B0503020204020204" pitchFamily="34" charset="-122"/>
                <a:ea typeface="Microsoft YaHei" panose="020B0503020204020204" pitchFamily="34" charset="-122"/>
                <a:cs typeface="华文黑体" pitchFamily="2" charset="-122"/>
              </a:rPr>
              <a:t>care!</a:t>
            </a:r>
          </a:p>
        </p:txBody>
      </p:sp>
      <p:sp>
        <p:nvSpPr>
          <p:cNvPr id="30" name="圆角矩形 29"/>
          <p:cNvSpPr/>
          <p:nvPr/>
        </p:nvSpPr>
        <p:spPr>
          <a:xfrm>
            <a:off x="8961238" y="276450"/>
            <a:ext cx="225349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176517" y="276450"/>
            <a:ext cx="182293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Statement</a:t>
            </a:r>
            <a:endParaRPr lang="zh-CN" altLang="en-US" sz="2800" dirty="0"/>
          </a:p>
        </p:txBody>
      </p:sp>
    </p:spTree>
    <p:extLst>
      <p:ext uri="{BB962C8B-B14F-4D97-AF65-F5344CB8AC3E}">
        <p14:creationId xmlns:p14="http://schemas.microsoft.com/office/powerpoint/2010/main" val="3931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1000" fill="hold"/>
                                        <p:tgtEl>
                                          <p:spTgt spid="1026"/>
                                        </p:tgtEl>
                                        <p:attrNameLst>
                                          <p:attrName>ppt_x</p:attrName>
                                        </p:attrNameLst>
                                      </p:cBhvr>
                                      <p:tavLst>
                                        <p:tav tm="0">
                                          <p:val>
                                            <p:strVal val="0-#ppt_w/2"/>
                                          </p:val>
                                        </p:tav>
                                        <p:tav tm="100000">
                                          <p:val>
                                            <p:strVal val="#ppt_x"/>
                                          </p:val>
                                        </p:tav>
                                      </p:tavLst>
                                    </p:anim>
                                    <p:anim calcmode="lin" valueType="num">
                                      <p:cBhvr additive="base">
                                        <p:cTn id="15" dur="1000" fill="hold"/>
                                        <p:tgtEl>
                                          <p:spTgt spid="1026"/>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4566" y="1505669"/>
            <a:ext cx="4712630" cy="415508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663158" y="1700809"/>
            <a:ext cx="6527255" cy="3764801"/>
            <a:chOff x="5663158" y="1700808"/>
            <a:chExt cx="6527255" cy="3896699"/>
          </a:xfrm>
        </p:grpSpPr>
        <p:sp>
          <p:nvSpPr>
            <p:cNvPr id="2" name="矩形 1"/>
            <p:cNvSpPr/>
            <p:nvPr/>
          </p:nvSpPr>
          <p:spPr>
            <a:xfrm>
              <a:off x="5663158" y="1700808"/>
              <a:ext cx="6527255" cy="3896699"/>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6095206" y="1739071"/>
            <a:ext cx="4771108" cy="4216539"/>
          </a:xfrm>
          <a:prstGeom prst="rect">
            <a:avLst/>
          </a:prstGeom>
          <a:noFill/>
        </p:spPr>
        <p:txBody>
          <a:bodyPr wrap="square" rtlCol="0">
            <a:spAutoFit/>
          </a:bodyPr>
          <a:lstStyle/>
          <a:p>
            <a:pPr>
              <a:buSzPct val="50000"/>
            </a:pPr>
            <a:r>
              <a:rPr lang="en-US" altLang="zh-CN" sz="2400" dirty="0">
                <a:solidFill>
                  <a:schemeClr val="bg1"/>
                </a:solidFill>
                <a:latin typeface="华文黑体" pitchFamily="2" charset="-122"/>
                <a:ea typeface="华文黑体" pitchFamily="2" charset="-122"/>
                <a:cs typeface="华文黑体" pitchFamily="2" charset="-122"/>
              </a:rPr>
              <a:t>Problem</a:t>
            </a:r>
            <a:r>
              <a:rPr lang="zh-CN" altLang="en-US" sz="2400" dirty="0">
                <a:solidFill>
                  <a:schemeClr val="bg1"/>
                </a:solidFill>
                <a:latin typeface="华文黑体" pitchFamily="2" charset="-122"/>
                <a:ea typeface="华文黑体" pitchFamily="2" charset="-122"/>
                <a:cs typeface="华文黑体" pitchFamily="2" charset="-122"/>
              </a:rPr>
              <a:t>：</a:t>
            </a:r>
            <a:endParaRPr lang="en-US" altLang="zh-CN" sz="2400" dirty="0">
              <a:solidFill>
                <a:schemeClr val="bg1"/>
              </a:solidFill>
              <a:latin typeface="华文黑体" pitchFamily="2" charset="-122"/>
              <a:ea typeface="华文黑体" pitchFamily="2" charset="-122"/>
              <a:cs typeface="华文黑体" pitchFamily="2" charset="-122"/>
            </a:endParaRPr>
          </a:p>
          <a:p>
            <a:pPr>
              <a:buSzPct val="50000"/>
            </a:pPr>
            <a:endParaRPr lang="en-US" altLang="zh-CN" sz="1000" dirty="0">
              <a:solidFill>
                <a:schemeClr val="bg1"/>
              </a:solidFill>
              <a:latin typeface="华文黑体" pitchFamily="2" charset="-122"/>
              <a:ea typeface="华文黑体" pitchFamily="2" charset="-122"/>
              <a:cs typeface="华文黑体" pitchFamily="2" charset="-122"/>
            </a:endParaRPr>
          </a:p>
          <a:p>
            <a:pPr>
              <a:buSzPct val="50000"/>
            </a:pPr>
            <a:r>
              <a:rPr lang="en" altLang="zh-CN" dirty="0">
                <a:solidFill>
                  <a:schemeClr val="bg1"/>
                </a:solidFill>
                <a:latin typeface="华文细黑" pitchFamily="2" charset="-122"/>
                <a:ea typeface="华文细黑" pitchFamily="2" charset="-122"/>
                <a:cs typeface="华文黑体" pitchFamily="2" charset="-122"/>
              </a:rPr>
              <a:t>Social and life pressures have led more and more people to send elderly people to nursing houses. With more and more elderly people living in nursing </a:t>
            </a:r>
            <a:r>
              <a:rPr lang="en-US" altLang="zh-CN" dirty="0">
                <a:solidFill>
                  <a:schemeClr val="bg1"/>
                </a:solidFill>
                <a:latin typeface="华文细黑" pitchFamily="2" charset="-122"/>
                <a:ea typeface="华文细黑" pitchFamily="2" charset="-122"/>
                <a:cs typeface="华文黑体" pitchFamily="2" charset="-122"/>
              </a:rPr>
              <a:t>houses</a:t>
            </a:r>
            <a:r>
              <a:rPr lang="en" altLang="zh-CN" dirty="0">
                <a:solidFill>
                  <a:schemeClr val="bg1"/>
                </a:solidFill>
                <a:latin typeface="华文细黑" pitchFamily="2" charset="-122"/>
                <a:ea typeface="华文细黑" pitchFamily="2" charset="-122"/>
                <a:cs typeface="华文黑体" pitchFamily="2" charset="-122"/>
              </a:rPr>
              <a:t>, nursing </a:t>
            </a:r>
            <a:r>
              <a:rPr lang="en-US" altLang="zh-CN" dirty="0">
                <a:solidFill>
                  <a:schemeClr val="bg1"/>
                </a:solidFill>
                <a:latin typeface="华文细黑" pitchFamily="2" charset="-122"/>
                <a:ea typeface="华文细黑" pitchFamily="2" charset="-122"/>
                <a:cs typeface="华文黑体" pitchFamily="2" charset="-122"/>
              </a:rPr>
              <a:t>houses</a:t>
            </a:r>
            <a:r>
              <a:rPr lang="en" altLang="zh-CN" dirty="0">
                <a:solidFill>
                  <a:schemeClr val="bg1"/>
                </a:solidFill>
                <a:latin typeface="华文细黑" pitchFamily="2" charset="-122"/>
                <a:ea typeface="华文细黑" pitchFamily="2" charset="-122"/>
                <a:cs typeface="华文黑体" pitchFamily="2" charset="-122"/>
              </a:rPr>
              <a:t> also need to get rid of the traditional management and use a new set of nursing home management system. In fact, there are many nursing </a:t>
            </a:r>
            <a:r>
              <a:rPr lang="en-US" altLang="zh-CN" dirty="0">
                <a:solidFill>
                  <a:schemeClr val="bg1"/>
                </a:solidFill>
                <a:latin typeface="华文细黑" pitchFamily="2" charset="-122"/>
                <a:ea typeface="华文细黑" pitchFamily="2" charset="-122"/>
                <a:cs typeface="华文黑体" pitchFamily="2" charset="-122"/>
              </a:rPr>
              <a:t>house</a:t>
            </a:r>
            <a:r>
              <a:rPr lang="en" altLang="zh-CN" dirty="0">
                <a:solidFill>
                  <a:schemeClr val="bg1"/>
                </a:solidFill>
                <a:latin typeface="华文细黑" pitchFamily="2" charset="-122"/>
                <a:ea typeface="华文细黑" pitchFamily="2" charset="-122"/>
                <a:cs typeface="华文黑体" pitchFamily="2" charset="-122"/>
              </a:rPr>
              <a:t> systems on the market nowadays. But most of them have a variety of drawbacks.</a:t>
            </a:r>
            <a:r>
              <a:rPr lang="zh-CN" altLang="en-US" dirty="0">
                <a:solidFill>
                  <a:schemeClr val="bg1"/>
                </a:solidFill>
                <a:latin typeface="华文细黑" pitchFamily="2" charset="-122"/>
                <a:ea typeface="华文细黑" pitchFamily="2" charset="-122"/>
                <a:cs typeface="华文黑体" pitchFamily="2" charset="-122"/>
              </a:rPr>
              <a:t> </a:t>
            </a:r>
            <a:r>
              <a:rPr lang="en-US" altLang="zh-CN" dirty="0">
                <a:solidFill>
                  <a:schemeClr val="bg1"/>
                </a:solidFill>
                <a:latin typeface="华文细黑" pitchFamily="2" charset="-122"/>
                <a:ea typeface="华文细黑" pitchFamily="2" charset="-122"/>
                <a:cs typeface="华文黑体" pitchFamily="2" charset="-122"/>
              </a:rPr>
              <a:t>Here’s</a:t>
            </a:r>
            <a:r>
              <a:rPr lang="zh-CN" altLang="en-US" dirty="0">
                <a:solidFill>
                  <a:schemeClr val="bg1"/>
                </a:solidFill>
                <a:latin typeface="华文细黑" pitchFamily="2" charset="-122"/>
                <a:ea typeface="华文细黑" pitchFamily="2" charset="-122"/>
                <a:cs typeface="华文黑体" pitchFamily="2" charset="-122"/>
              </a:rPr>
              <a:t> </a:t>
            </a:r>
            <a:r>
              <a:rPr lang="en-US" altLang="zh-CN" dirty="0">
                <a:solidFill>
                  <a:schemeClr val="bg1"/>
                </a:solidFill>
                <a:latin typeface="华文细黑" pitchFamily="2" charset="-122"/>
                <a:ea typeface="华文细黑" pitchFamily="2" charset="-122"/>
                <a:cs typeface="华文黑体" pitchFamily="2" charset="-122"/>
              </a:rPr>
              <a:t>how:</a:t>
            </a:r>
            <a:endParaRPr lang="en" altLang="zh-CN" dirty="0">
              <a:solidFill>
                <a:schemeClr val="bg1"/>
              </a:solidFill>
              <a:latin typeface="华文细黑" pitchFamily="2" charset="-122"/>
              <a:ea typeface="华文细黑" pitchFamily="2" charset="-122"/>
              <a:cs typeface="华文黑体" pitchFamily="2" charset="-122"/>
            </a:endParaRPr>
          </a:p>
          <a:p>
            <a:pPr>
              <a:buSzPct val="50000"/>
            </a:pPr>
            <a:endParaRPr lang="en" altLang="zh-CN" dirty="0">
              <a:solidFill>
                <a:schemeClr val="bg1"/>
              </a:solidFill>
              <a:latin typeface="华文细黑" pitchFamily="2" charset="-122"/>
              <a:ea typeface="华文细黑" pitchFamily="2" charset="-122"/>
              <a:cs typeface="华文黑体" pitchFamily="2" charset="-122"/>
            </a:endParaRPr>
          </a:p>
          <a:p>
            <a:pPr>
              <a:buSzPct val="50000"/>
            </a:pPr>
            <a:endParaRPr lang="en" altLang="zh-CN" dirty="0">
              <a:solidFill>
                <a:schemeClr val="bg1"/>
              </a:solidFill>
              <a:latin typeface="华文细黑" pitchFamily="2" charset="-122"/>
              <a:ea typeface="华文细黑" pitchFamily="2" charset="-122"/>
              <a:cs typeface="华文黑体" pitchFamily="2" charset="-122"/>
            </a:endParaRPr>
          </a:p>
        </p:txBody>
      </p:sp>
      <p:sp>
        <p:nvSpPr>
          <p:cNvPr id="13" name="圆角矩形 1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9319792" y="260648"/>
            <a:ext cx="182293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Statement</a:t>
            </a:r>
            <a:endParaRPr lang="zh-CN" altLang="en-US" sz="2800" dirty="0"/>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childTnLst>
                          </p:cTn>
                        </p:par>
                        <p:par>
                          <p:cTn id="11" fill="hold">
                            <p:stCondLst>
                              <p:cond delay="300"/>
                            </p:stCondLst>
                            <p:childTnLst>
                              <p:par>
                                <p:cTn id="12" presetID="12" presetClass="entr" presetSubtype="8"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additive="base">
                                        <p:cTn id="14" dur="500"/>
                                        <p:tgtEl>
                                          <p:spTgt spid="5122"/>
                                        </p:tgtEl>
                                        <p:attrNameLst>
                                          <p:attrName>ppt_x</p:attrName>
                                        </p:attrNameLst>
                                      </p:cBhvr>
                                      <p:tavLst>
                                        <p:tav tm="0">
                                          <p:val>
                                            <p:strVal val="#ppt_x-#ppt_w*1.125000"/>
                                          </p:val>
                                        </p:tav>
                                        <p:tav tm="100000">
                                          <p:val>
                                            <p:strVal val="#ppt_x"/>
                                          </p:val>
                                        </p:tav>
                                      </p:tavLst>
                                    </p:anim>
                                    <p:animEffect transition="in" filter="wipe(right)">
                                      <p:cBhvr>
                                        <p:cTn id="15" dur="500"/>
                                        <p:tgtEl>
                                          <p:spTgt spid="5122"/>
                                        </p:tgtEl>
                                      </p:cBhvr>
                                    </p:animEffect>
                                  </p:childTnLst>
                                </p:cTn>
                              </p:par>
                              <p:par>
                                <p:cTn id="16" presetID="1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left)">
                                      <p:cBhvr>
                                        <p:cTn id="19" dur="500"/>
                                        <p:tgtEl>
                                          <p:spTgt spid="3"/>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 name="矩形 2"/>
          <p:cNvSpPr/>
          <p:nvPr/>
        </p:nvSpPr>
        <p:spPr>
          <a:xfrm>
            <a:off x="1126654" y="1916832"/>
            <a:ext cx="1800200" cy="180020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26654" y="3717032"/>
            <a:ext cx="1800200" cy="108012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latin typeface="华文细黑" pitchFamily="2" charset="-122"/>
                <a:ea typeface="华文细黑" pitchFamily="2" charset="-122"/>
                <a:cs typeface="华文黑体" pitchFamily="2" charset="-122"/>
              </a:rPr>
              <a:t>Low management efficiency</a:t>
            </a:r>
          </a:p>
        </p:txBody>
      </p:sp>
      <p:sp>
        <p:nvSpPr>
          <p:cNvPr id="43" name="矩形 42"/>
          <p:cNvSpPr/>
          <p:nvPr/>
        </p:nvSpPr>
        <p:spPr>
          <a:xfrm>
            <a:off x="3160880" y="1916832"/>
            <a:ext cx="1800200" cy="180020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160880" y="3717032"/>
            <a:ext cx="1800200" cy="108012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latin typeface="华文细黑" pitchFamily="2" charset="-122"/>
                <a:ea typeface="华文细黑" pitchFamily="2" charset="-122"/>
                <a:cs typeface="华文黑体" pitchFamily="2" charset="-122"/>
              </a:rPr>
              <a:t>Absence of interaction</a:t>
            </a:r>
            <a:r>
              <a:rPr lang="zh-CN" altLang="en-US" dirty="0">
                <a:latin typeface="华文细黑" pitchFamily="2" charset="-122"/>
                <a:ea typeface="华文细黑" pitchFamily="2" charset="-122"/>
                <a:cs typeface="华文黑体" pitchFamily="2" charset="-122"/>
              </a:rPr>
              <a:t> </a:t>
            </a:r>
            <a:r>
              <a:rPr lang="en-US" altLang="zh-CN" dirty="0">
                <a:latin typeface="华文细黑" pitchFamily="2" charset="-122"/>
                <a:ea typeface="华文细黑" pitchFamily="2" charset="-122"/>
                <a:cs typeface="华文黑体" pitchFamily="2" charset="-122"/>
              </a:rPr>
              <a:t>of</a:t>
            </a:r>
            <a:r>
              <a:rPr lang="zh-CN" altLang="en-US" dirty="0">
                <a:latin typeface="华文细黑" pitchFamily="2" charset="-122"/>
                <a:ea typeface="华文细黑" pitchFamily="2" charset="-122"/>
                <a:cs typeface="华文黑体" pitchFamily="2" charset="-122"/>
              </a:rPr>
              <a:t> </a:t>
            </a:r>
            <a:r>
              <a:rPr lang="en" altLang="zh-CN" dirty="0">
                <a:latin typeface="华文细黑" pitchFamily="2" charset="-122"/>
                <a:ea typeface="华文细黑" pitchFamily="2" charset="-122"/>
                <a:cs typeface="华文黑体" pitchFamily="2" charset="-122"/>
              </a:rPr>
              <a:t>the elderly</a:t>
            </a:r>
          </a:p>
        </p:txBody>
      </p:sp>
      <p:sp>
        <p:nvSpPr>
          <p:cNvPr id="45" name="矩形 44"/>
          <p:cNvSpPr/>
          <p:nvPr/>
        </p:nvSpPr>
        <p:spPr>
          <a:xfrm>
            <a:off x="5195106" y="1916832"/>
            <a:ext cx="1800200" cy="180020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195106" y="3717032"/>
            <a:ext cx="1800200" cy="108012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latin typeface="华文细黑" pitchFamily="2" charset="-122"/>
                <a:ea typeface="华文细黑" pitchFamily="2" charset="-122"/>
                <a:cs typeface="华文黑体" pitchFamily="2" charset="-122"/>
              </a:rPr>
              <a:t>Only management without analysis</a:t>
            </a:r>
          </a:p>
        </p:txBody>
      </p:sp>
      <p:sp>
        <p:nvSpPr>
          <p:cNvPr id="49" name="矩形 48"/>
          <p:cNvSpPr/>
          <p:nvPr/>
        </p:nvSpPr>
        <p:spPr>
          <a:xfrm>
            <a:off x="7229332" y="1916832"/>
            <a:ext cx="1800200" cy="180020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229332" y="3717032"/>
            <a:ext cx="1800200" cy="108012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latin typeface="华文细黑" pitchFamily="2" charset="-122"/>
                <a:ea typeface="华文细黑" pitchFamily="2" charset="-122"/>
                <a:cs typeface="华文黑体" pitchFamily="2" charset="-122"/>
              </a:rPr>
              <a:t>Lack of ease of use</a:t>
            </a:r>
          </a:p>
        </p:txBody>
      </p:sp>
      <p:sp>
        <p:nvSpPr>
          <p:cNvPr id="51" name="矩形 50"/>
          <p:cNvSpPr/>
          <p:nvPr/>
        </p:nvSpPr>
        <p:spPr>
          <a:xfrm>
            <a:off x="9263558" y="1916832"/>
            <a:ext cx="1800200" cy="180020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263558" y="3717032"/>
            <a:ext cx="1800200" cy="108012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latin typeface="华文细黑" pitchFamily="2" charset="-122"/>
                <a:ea typeface="华文细黑" pitchFamily="2" charset="-122"/>
                <a:cs typeface="华文黑体" pitchFamily="2" charset="-122"/>
              </a:rPr>
              <a:t>A failed system</a:t>
            </a:r>
          </a:p>
        </p:txBody>
      </p:sp>
      <p:sp>
        <p:nvSpPr>
          <p:cNvPr id="58" name="Freeform 64"/>
          <p:cNvSpPr>
            <a:spLocks noEditPoints="1"/>
          </p:cNvSpPr>
          <p:nvPr/>
        </p:nvSpPr>
        <p:spPr bwMode="auto">
          <a:xfrm flipH="1">
            <a:off x="3615266" y="2179535"/>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strike="noStrike" kern="1200" cap="none" spc="0" normalizeH="0" baseline="0" noProof="0">
              <a:ln>
                <a:noFill/>
              </a:ln>
              <a:solidFill>
                <a:sysClr val="windowText" lastClr="000000"/>
              </a:solidFill>
              <a:effectLst/>
              <a:uLnTx/>
              <a:uFillTx/>
              <a:latin typeface="Calibri"/>
              <a:ea typeface="宋体"/>
            </a:endParaRPr>
          </a:p>
        </p:txBody>
      </p:sp>
      <p:grpSp>
        <p:nvGrpSpPr>
          <p:cNvPr id="18" name="组合 17"/>
          <p:cNvGrpSpPr/>
          <p:nvPr/>
        </p:nvGrpSpPr>
        <p:grpSpPr>
          <a:xfrm>
            <a:off x="1918742" y="3212976"/>
            <a:ext cx="8352927" cy="216024"/>
            <a:chOff x="1918742" y="3212976"/>
            <a:chExt cx="8352927" cy="216024"/>
          </a:xfrm>
        </p:grpSpPr>
        <p:sp>
          <p:nvSpPr>
            <p:cNvPr id="13" name="椭圆 12"/>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p:cNvSpPr/>
          <p:nvPr/>
        </p:nvSpPr>
        <p:spPr>
          <a:xfrm flipV="1">
            <a:off x="1901460" y="479715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flipV="1">
            <a:off x="3935686" y="479715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flipV="1">
            <a:off x="5969912" y="479715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flipV="1">
            <a:off x="8004138" y="479715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80" name="等腰三角形 79"/>
          <p:cNvSpPr/>
          <p:nvPr/>
        </p:nvSpPr>
        <p:spPr>
          <a:xfrm flipV="1">
            <a:off x="10038364" y="479715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870031" y="5147900"/>
            <a:ext cx="2313455" cy="369332"/>
          </a:xfrm>
          <a:prstGeom prst="rect">
            <a:avLst/>
          </a:prstGeom>
          <a:noFill/>
        </p:spPr>
        <p:txBody>
          <a:bodyPr wrap="none" rtlCol="0">
            <a:spAutoFit/>
          </a:bodyPr>
          <a:lstStyle/>
          <a:p>
            <a:pPr algn="ctr"/>
            <a:r>
              <a:rPr lang="en-US" altLang="zh-CN" dirty="0">
                <a:solidFill>
                  <a:schemeClr val="bg1"/>
                </a:solidFill>
                <a:latin typeface="HelveticaNeueLT Pro 35 Th" pitchFamily="34" charset="0"/>
                <a:ea typeface="华文细黑" pitchFamily="2" charset="-122"/>
              </a:rPr>
              <a:t>Simplify</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the</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process</a:t>
            </a:r>
            <a:endParaRPr lang="zh-CN" altLang="en-US" dirty="0">
              <a:solidFill>
                <a:schemeClr val="bg1"/>
              </a:solidFill>
              <a:latin typeface="HelveticaNeueLT Pro 35 Th" pitchFamily="34" charset="0"/>
              <a:ea typeface="华文细黑" pitchFamily="2" charset="-122"/>
            </a:endParaRPr>
          </a:p>
        </p:txBody>
      </p:sp>
      <p:sp>
        <p:nvSpPr>
          <p:cNvPr id="81" name="TextBox 80"/>
          <p:cNvSpPr txBox="1"/>
          <p:nvPr/>
        </p:nvSpPr>
        <p:spPr>
          <a:xfrm>
            <a:off x="3038906" y="5147900"/>
            <a:ext cx="2044149" cy="646331"/>
          </a:xfrm>
          <a:prstGeom prst="rect">
            <a:avLst/>
          </a:prstGeom>
          <a:noFill/>
        </p:spPr>
        <p:txBody>
          <a:bodyPr wrap="none" rtlCol="0">
            <a:spAutoFit/>
          </a:bodyPr>
          <a:lstStyle/>
          <a:p>
            <a:pPr algn="ctr"/>
            <a:r>
              <a:rPr lang="en-US" altLang="zh-CN" dirty="0">
                <a:solidFill>
                  <a:schemeClr val="bg1"/>
                </a:solidFill>
                <a:latin typeface="HelveticaNeueLT Pro 35 Th" pitchFamily="34" charset="0"/>
                <a:ea typeface="华文细黑" pitchFamily="2" charset="-122"/>
              </a:rPr>
              <a:t>Involve the elderly</a:t>
            </a:r>
          </a:p>
          <a:p>
            <a:pPr algn="ctr"/>
            <a:endParaRPr lang="en-US" altLang="zh-CN" dirty="0">
              <a:solidFill>
                <a:schemeClr val="bg1"/>
              </a:solidFill>
              <a:latin typeface="HelveticaNeueLT Pro 35 Th" pitchFamily="34" charset="0"/>
              <a:ea typeface="华文细黑" pitchFamily="2" charset="-122"/>
            </a:endParaRPr>
          </a:p>
        </p:txBody>
      </p:sp>
      <p:sp>
        <p:nvSpPr>
          <p:cNvPr id="82" name="TextBox 81"/>
          <p:cNvSpPr txBox="1"/>
          <p:nvPr/>
        </p:nvSpPr>
        <p:spPr>
          <a:xfrm>
            <a:off x="5079547" y="5147900"/>
            <a:ext cx="2031325" cy="369332"/>
          </a:xfrm>
          <a:prstGeom prst="rect">
            <a:avLst/>
          </a:prstGeom>
          <a:noFill/>
        </p:spPr>
        <p:txBody>
          <a:bodyPr wrap="none" rtlCol="0">
            <a:spAutoFit/>
          </a:bodyPr>
          <a:lstStyle/>
          <a:p>
            <a:pPr algn="ctr"/>
            <a:r>
              <a:rPr lang="en-US" altLang="zh-CN" dirty="0">
                <a:solidFill>
                  <a:schemeClr val="bg1"/>
                </a:solidFill>
                <a:latin typeface="HelveticaNeueLT Pro 35 Th" pitchFamily="34" charset="0"/>
                <a:ea typeface="华文细黑" pitchFamily="2" charset="-122"/>
              </a:rPr>
              <a:t>Make</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the</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analysis</a:t>
            </a:r>
            <a:endParaRPr lang="zh-CN" altLang="en-US" dirty="0">
              <a:solidFill>
                <a:schemeClr val="bg1"/>
              </a:solidFill>
              <a:latin typeface="HelveticaNeueLT Pro 35 Th" pitchFamily="34" charset="0"/>
              <a:ea typeface="华文细黑" pitchFamily="2" charset="-122"/>
            </a:endParaRPr>
          </a:p>
        </p:txBody>
      </p:sp>
      <p:sp>
        <p:nvSpPr>
          <p:cNvPr id="83" name="TextBox 82"/>
          <p:cNvSpPr txBox="1"/>
          <p:nvPr/>
        </p:nvSpPr>
        <p:spPr>
          <a:xfrm>
            <a:off x="6966297" y="5147900"/>
            <a:ext cx="2326279" cy="369332"/>
          </a:xfrm>
          <a:prstGeom prst="rect">
            <a:avLst/>
          </a:prstGeom>
          <a:noFill/>
        </p:spPr>
        <p:txBody>
          <a:bodyPr wrap="none" rtlCol="0">
            <a:spAutoFit/>
          </a:bodyPr>
          <a:lstStyle/>
          <a:p>
            <a:pPr algn="ctr"/>
            <a:r>
              <a:rPr lang="en" altLang="zh-CN" dirty="0">
                <a:solidFill>
                  <a:schemeClr val="bg1"/>
                </a:solidFill>
                <a:latin typeface="HelveticaNeueLT Pro 35 Th" pitchFamily="34" charset="0"/>
                <a:ea typeface="华文细黑" pitchFamily="2" charset="-122"/>
              </a:rPr>
              <a:t>Simplify</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the</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interface</a:t>
            </a:r>
            <a:endParaRPr lang="en" altLang="zh-CN" dirty="0">
              <a:solidFill>
                <a:schemeClr val="bg1"/>
              </a:solidFill>
              <a:latin typeface="HelveticaNeueLT Pro 35 Th" pitchFamily="34" charset="0"/>
              <a:ea typeface="华文细黑" pitchFamily="2" charset="-122"/>
            </a:endParaRPr>
          </a:p>
        </p:txBody>
      </p:sp>
      <p:sp>
        <p:nvSpPr>
          <p:cNvPr id="84" name="TextBox 83"/>
          <p:cNvSpPr txBox="1"/>
          <p:nvPr/>
        </p:nvSpPr>
        <p:spPr>
          <a:xfrm>
            <a:off x="9338243" y="5147900"/>
            <a:ext cx="1650838" cy="369332"/>
          </a:xfrm>
          <a:prstGeom prst="rect">
            <a:avLst/>
          </a:prstGeom>
          <a:noFill/>
        </p:spPr>
        <p:txBody>
          <a:bodyPr wrap="none" rtlCol="0">
            <a:spAutoFit/>
          </a:bodyPr>
          <a:lstStyle/>
          <a:p>
            <a:pPr algn="ctr"/>
            <a:r>
              <a:rPr lang="en-US" altLang="zh-CN" dirty="0">
                <a:solidFill>
                  <a:schemeClr val="bg1"/>
                </a:solidFill>
                <a:latin typeface="HelveticaNeueLT Pro 35 Th" pitchFamily="34" charset="0"/>
                <a:ea typeface="华文细黑" pitchFamily="2" charset="-122"/>
              </a:rPr>
              <a:t>Try</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to</a:t>
            </a:r>
            <a:r>
              <a:rPr lang="zh-CN" altLang="en-US" dirty="0">
                <a:solidFill>
                  <a:schemeClr val="bg1"/>
                </a:solidFill>
                <a:latin typeface="HelveticaNeueLT Pro 35 Th" pitchFamily="34" charset="0"/>
                <a:ea typeface="华文细黑" pitchFamily="2" charset="-122"/>
              </a:rPr>
              <a:t> </a:t>
            </a:r>
            <a:r>
              <a:rPr lang="en-US" altLang="zh-CN" dirty="0">
                <a:solidFill>
                  <a:schemeClr val="bg1"/>
                </a:solidFill>
                <a:latin typeface="HelveticaNeueLT Pro 35 Th" pitchFamily="34" charset="0"/>
                <a:ea typeface="华文细黑" pitchFamily="2" charset="-122"/>
              </a:rPr>
              <a:t>improve</a:t>
            </a:r>
            <a:endParaRPr lang="zh-CN" altLang="en-US" dirty="0">
              <a:solidFill>
                <a:schemeClr val="bg1"/>
              </a:solidFill>
              <a:latin typeface="HelveticaNeueLT Pro 35 Th" pitchFamily="34" charset="0"/>
              <a:ea typeface="华文细黑" pitchFamily="2" charset="-122"/>
            </a:endParaRPr>
          </a:p>
        </p:txBody>
      </p:sp>
      <p:sp>
        <p:nvSpPr>
          <p:cNvPr id="71" name="圆角矩形 7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9205179" y="229871"/>
            <a:ext cx="2052165" cy="584775"/>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3200" dirty="0"/>
              <a:t>Statement</a:t>
            </a:r>
            <a:endParaRPr lang="zh-CN" altLang="en-US" sz="3200" dirty="0"/>
          </a:p>
        </p:txBody>
      </p:sp>
      <p:sp>
        <p:nvSpPr>
          <p:cNvPr id="70" name="Freeform 64">
            <a:extLst>
              <a:ext uri="{FF2B5EF4-FFF2-40B4-BE49-F238E27FC236}">
                <a16:creationId xmlns:a16="http://schemas.microsoft.com/office/drawing/2014/main" id="{E5E56DB9-05A6-0C40-A8C7-9F6DBEE674BA}"/>
              </a:ext>
            </a:extLst>
          </p:cNvPr>
          <p:cNvSpPr>
            <a:spLocks noEditPoints="1"/>
          </p:cNvSpPr>
          <p:nvPr/>
        </p:nvSpPr>
        <p:spPr bwMode="auto">
          <a:xfrm flipH="1">
            <a:off x="1601316" y="2182932"/>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strike="noStrike" kern="1200" cap="none" spc="0" normalizeH="0" baseline="0" noProof="0">
              <a:ln>
                <a:noFill/>
              </a:ln>
              <a:solidFill>
                <a:sysClr val="windowText" lastClr="000000"/>
              </a:solidFill>
              <a:effectLst/>
              <a:uLnTx/>
              <a:uFillTx/>
              <a:latin typeface="Calibri"/>
              <a:ea typeface="宋体"/>
            </a:endParaRPr>
          </a:p>
        </p:txBody>
      </p:sp>
      <p:sp>
        <p:nvSpPr>
          <p:cNvPr id="85" name="Freeform 64">
            <a:extLst>
              <a:ext uri="{FF2B5EF4-FFF2-40B4-BE49-F238E27FC236}">
                <a16:creationId xmlns:a16="http://schemas.microsoft.com/office/drawing/2014/main" id="{99187ED1-0E3F-794D-B42C-A2DA7470BBE0}"/>
              </a:ext>
            </a:extLst>
          </p:cNvPr>
          <p:cNvSpPr>
            <a:spLocks noEditPoints="1"/>
          </p:cNvSpPr>
          <p:nvPr/>
        </p:nvSpPr>
        <p:spPr bwMode="auto">
          <a:xfrm flipH="1">
            <a:off x="5649492" y="2152818"/>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strike="noStrike" kern="1200" cap="none" spc="0" normalizeH="0" baseline="0" noProof="0">
              <a:ln>
                <a:noFill/>
              </a:ln>
              <a:solidFill>
                <a:sysClr val="windowText" lastClr="000000"/>
              </a:solidFill>
              <a:effectLst/>
              <a:uLnTx/>
              <a:uFillTx/>
              <a:latin typeface="Calibri"/>
              <a:ea typeface="宋体"/>
            </a:endParaRPr>
          </a:p>
        </p:txBody>
      </p:sp>
      <p:sp>
        <p:nvSpPr>
          <p:cNvPr id="86" name="Freeform 64">
            <a:extLst>
              <a:ext uri="{FF2B5EF4-FFF2-40B4-BE49-F238E27FC236}">
                <a16:creationId xmlns:a16="http://schemas.microsoft.com/office/drawing/2014/main" id="{B4E082F5-91D8-4F4C-AAE0-64E83F6280F7}"/>
              </a:ext>
            </a:extLst>
          </p:cNvPr>
          <p:cNvSpPr>
            <a:spLocks noEditPoints="1"/>
          </p:cNvSpPr>
          <p:nvPr/>
        </p:nvSpPr>
        <p:spPr bwMode="auto">
          <a:xfrm flipH="1">
            <a:off x="7791730" y="2179535"/>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strike="noStrike" kern="1200" cap="none" spc="0" normalizeH="0" baseline="0" noProof="0">
              <a:ln>
                <a:noFill/>
              </a:ln>
              <a:solidFill>
                <a:sysClr val="windowText" lastClr="000000"/>
              </a:solidFill>
              <a:effectLst/>
              <a:uLnTx/>
              <a:uFillTx/>
              <a:latin typeface="Calibri"/>
              <a:ea typeface="宋体"/>
            </a:endParaRPr>
          </a:p>
        </p:txBody>
      </p:sp>
      <p:sp>
        <p:nvSpPr>
          <p:cNvPr id="87" name="Freeform 64">
            <a:extLst>
              <a:ext uri="{FF2B5EF4-FFF2-40B4-BE49-F238E27FC236}">
                <a16:creationId xmlns:a16="http://schemas.microsoft.com/office/drawing/2014/main" id="{EBADA0B7-685E-2140-8EED-5609CCB23DC3}"/>
              </a:ext>
            </a:extLst>
          </p:cNvPr>
          <p:cNvSpPr>
            <a:spLocks noEditPoints="1"/>
          </p:cNvSpPr>
          <p:nvPr/>
        </p:nvSpPr>
        <p:spPr bwMode="auto">
          <a:xfrm flipH="1">
            <a:off x="9785544" y="2192364"/>
            <a:ext cx="891428" cy="739020"/>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strike="noStrike" kern="1200" cap="none" spc="0" normalizeH="0" baseline="0" noProof="0">
              <a:ln>
                <a:noFill/>
              </a:ln>
              <a:solidFill>
                <a:sysClr val="windowText" lastClr="000000"/>
              </a:solidFill>
              <a:effectLst/>
              <a:uLnTx/>
              <a:uFillTx/>
              <a:latin typeface="Calibri"/>
              <a:ea typeface="宋体"/>
            </a:endParaRPr>
          </a:p>
        </p:txBody>
      </p:sp>
    </p:spTree>
    <p:extLst>
      <p:ext uri="{BB962C8B-B14F-4D97-AF65-F5344CB8AC3E}">
        <p14:creationId xmlns:p14="http://schemas.microsoft.com/office/powerpoint/2010/main" val="419406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300"/>
                                        <p:tgtEl>
                                          <p:spTgt spid="72"/>
                                        </p:tgtEl>
                                      </p:cBhvr>
                                    </p:animEffect>
                                  </p:childTnLst>
                                </p:cTn>
                              </p:par>
                            </p:childTnLst>
                          </p:cTn>
                        </p:par>
                        <p:par>
                          <p:cTn id="11" fill="hold">
                            <p:stCondLst>
                              <p:cond delay="300"/>
                            </p:stCondLst>
                            <p:childTnLst>
                              <p:par>
                                <p:cTn id="12" presetID="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0-#ppt_h/2"/>
                                          </p:val>
                                        </p:tav>
                                        <p:tav tm="100000">
                                          <p:val>
                                            <p:strVal val="#ppt_y"/>
                                          </p:val>
                                        </p:tav>
                                      </p:tavLst>
                                    </p:anim>
                                  </p:childTnLst>
                                </p:cTn>
                              </p:par>
                              <p:par>
                                <p:cTn id="20" presetID="2" presetClass="entr" presetSubtype="4"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50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0-#ppt_h/2"/>
                                          </p:val>
                                        </p:tav>
                                        <p:tav tm="100000">
                                          <p:val>
                                            <p:strVal val="#ppt_y"/>
                                          </p:val>
                                        </p:tav>
                                      </p:tavLst>
                                    </p:anim>
                                  </p:childTnLst>
                                </p:cTn>
                              </p:par>
                              <p:par>
                                <p:cTn id="28" presetID="2" presetClass="entr" presetSubtype="4" fill="hold" grpId="0" nodeType="withEffect">
                                  <p:stCondLst>
                                    <p:cond delay="10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par>
                                <p:cTn id="32" presetID="2" presetClass="entr" presetSubtype="1" fill="hold" grpId="0" nodeType="withEffect">
                                  <p:stCondLst>
                                    <p:cond delay="10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150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ppt_x"/>
                                          </p:val>
                                        </p:tav>
                                        <p:tav tm="100000">
                                          <p:val>
                                            <p:strVal val="#ppt_x"/>
                                          </p:val>
                                        </p:tav>
                                      </p:tavLst>
                                    </p:anim>
                                    <p:anim calcmode="lin" valueType="num">
                                      <p:cBhvr additive="base">
                                        <p:cTn id="39" dur="5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 fill="hold" grpId="0" nodeType="withEffect">
                                  <p:stCondLst>
                                    <p:cond delay="150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ppt_x"/>
                                          </p:val>
                                        </p:tav>
                                        <p:tav tm="100000">
                                          <p:val>
                                            <p:strVal val="#ppt_x"/>
                                          </p:val>
                                        </p:tav>
                                      </p:tavLst>
                                    </p:anim>
                                    <p:anim calcmode="lin" valueType="num">
                                      <p:cBhvr additive="base">
                                        <p:cTn id="43" dur="500" fill="hold"/>
                                        <p:tgtEl>
                                          <p:spTgt spid="50"/>
                                        </p:tgtEl>
                                        <p:attrNameLst>
                                          <p:attrName>ppt_y</p:attrName>
                                        </p:attrNameLst>
                                      </p:cBhvr>
                                      <p:tavLst>
                                        <p:tav tm="0">
                                          <p:val>
                                            <p:strVal val="0-#ppt_h/2"/>
                                          </p:val>
                                        </p:tav>
                                        <p:tav tm="100000">
                                          <p:val>
                                            <p:strVal val="#ppt_y"/>
                                          </p:val>
                                        </p:tav>
                                      </p:tavLst>
                                    </p:anim>
                                  </p:childTnLst>
                                </p:cTn>
                              </p:par>
                              <p:par>
                                <p:cTn id="44" presetID="2" presetClass="entr" presetSubtype="4" fill="hold" grpId="0" nodeType="withEffect">
                                  <p:stCondLst>
                                    <p:cond delay="200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ppt_x"/>
                                          </p:val>
                                        </p:tav>
                                        <p:tav tm="100000">
                                          <p:val>
                                            <p:strVal val="#ppt_x"/>
                                          </p:val>
                                        </p:tav>
                                      </p:tavLst>
                                    </p:anim>
                                    <p:anim calcmode="lin" valueType="num">
                                      <p:cBhvr additive="base">
                                        <p:cTn id="47" dur="500" fill="hold"/>
                                        <p:tgtEl>
                                          <p:spTgt spid="51"/>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stCondLst>
                                    <p:cond delay="200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0-#ppt_h/2"/>
                                          </p:val>
                                        </p:tav>
                                        <p:tav tm="100000">
                                          <p:val>
                                            <p:strVal val="#ppt_y"/>
                                          </p:val>
                                        </p:tav>
                                      </p:tavLst>
                                    </p:anim>
                                  </p:childTnLst>
                                </p:cTn>
                              </p:par>
                              <p:par>
                                <p:cTn id="52" presetID="42" presetClass="entr" presetSubtype="0" fill="hold" grpId="0" nodeType="withEffect">
                                  <p:stCondLst>
                                    <p:cond delay="25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1000"/>
                                        <p:tgtEl>
                                          <p:spTgt spid="58"/>
                                        </p:tgtEl>
                                      </p:cBhvr>
                                    </p:animEffect>
                                    <p:anim calcmode="lin" valueType="num">
                                      <p:cBhvr>
                                        <p:cTn id="55" dur="1000" fill="hold"/>
                                        <p:tgtEl>
                                          <p:spTgt spid="58"/>
                                        </p:tgtEl>
                                        <p:attrNameLst>
                                          <p:attrName>ppt_x</p:attrName>
                                        </p:attrNameLst>
                                      </p:cBhvr>
                                      <p:tavLst>
                                        <p:tav tm="0">
                                          <p:val>
                                            <p:strVal val="#ppt_x"/>
                                          </p:val>
                                        </p:tav>
                                        <p:tav tm="100000">
                                          <p:val>
                                            <p:strVal val="#ppt_x"/>
                                          </p:val>
                                        </p:tav>
                                      </p:tavLst>
                                    </p:anim>
                                    <p:anim calcmode="lin" valueType="num">
                                      <p:cBhvr>
                                        <p:cTn id="56" dur="1000" fill="hold"/>
                                        <p:tgtEl>
                                          <p:spTgt spid="58"/>
                                        </p:tgtEl>
                                        <p:attrNameLst>
                                          <p:attrName>ppt_y</p:attrName>
                                        </p:attrNameLst>
                                      </p:cBhvr>
                                      <p:tavLst>
                                        <p:tav tm="0">
                                          <p:val>
                                            <p:strVal val="#ppt_y+.1"/>
                                          </p:val>
                                        </p:tav>
                                        <p:tav tm="100000">
                                          <p:val>
                                            <p:strVal val="#ppt_y"/>
                                          </p:val>
                                        </p:tav>
                                      </p:tavLst>
                                    </p:anim>
                                  </p:childTnLst>
                                </p:cTn>
                              </p:par>
                              <p:par>
                                <p:cTn id="57" presetID="22" presetClass="entr" presetSubtype="8" fill="hold" nodeType="withEffect">
                                  <p:stCondLst>
                                    <p:cond delay="300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entr" presetSubtype="0" fill="hold" grpId="0" nodeType="withEffect">
                                  <p:stCondLst>
                                    <p:cond delay="250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anim calcmode="lin" valueType="num">
                                      <p:cBhvr>
                                        <p:cTn id="66" dur="500" fill="hold"/>
                                        <p:tgtEl>
                                          <p:spTgt spid="20"/>
                                        </p:tgtEl>
                                        <p:attrNameLst>
                                          <p:attrName>ppt_x</p:attrName>
                                        </p:attrNameLst>
                                      </p:cBhvr>
                                      <p:tavLst>
                                        <p:tav tm="0">
                                          <p:val>
                                            <p:strVal val="#ppt_x"/>
                                          </p:val>
                                        </p:tav>
                                        <p:tav tm="100000">
                                          <p:val>
                                            <p:strVal val="#ppt_x"/>
                                          </p:val>
                                        </p:tav>
                                      </p:tavLst>
                                    </p:anim>
                                    <p:anim calcmode="lin" valueType="num">
                                      <p:cBhvr>
                                        <p:cTn id="67" dur="500" fill="hold"/>
                                        <p:tgtEl>
                                          <p:spTgt spid="20"/>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300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par>
                                <p:cTn id="71" presetID="10" presetClass="entr" presetSubtype="0" fill="hold" grpId="0" nodeType="withEffect">
                                  <p:stCondLst>
                                    <p:cond delay="350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par>
                                <p:cTn id="74" presetID="10" presetClass="entr" presetSubtype="0" fill="hold" grpId="0" nodeType="withEffect">
                                  <p:stCondLst>
                                    <p:cond delay="4000"/>
                                  </p:stCondLst>
                                  <p:childTnLst>
                                    <p:set>
                                      <p:cBhvr>
                                        <p:cTn id="75" dur="1" fill="hold">
                                          <p:stCondLst>
                                            <p:cond delay="0"/>
                                          </p:stCondLst>
                                        </p:cTn>
                                        <p:tgtEl>
                                          <p:spTgt spid="79"/>
                                        </p:tgtEl>
                                        <p:attrNameLst>
                                          <p:attrName>style.visibility</p:attrName>
                                        </p:attrNameLst>
                                      </p:cBhvr>
                                      <p:to>
                                        <p:strVal val="visible"/>
                                      </p:to>
                                    </p:set>
                                    <p:animEffect transition="in" filter="fade">
                                      <p:cBhvr>
                                        <p:cTn id="76" dur="500"/>
                                        <p:tgtEl>
                                          <p:spTgt spid="79"/>
                                        </p:tgtEl>
                                      </p:cBhvr>
                                    </p:animEffect>
                                  </p:childTnLst>
                                </p:cTn>
                              </p:par>
                              <p:par>
                                <p:cTn id="77" presetID="10" presetClass="entr" presetSubtype="0" fill="hold" grpId="0" nodeType="withEffect">
                                  <p:stCondLst>
                                    <p:cond delay="450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42" presetClass="entr" presetSubtype="0" fill="hold" grpId="0" nodeType="withEffect">
                                  <p:stCondLst>
                                    <p:cond delay="30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anim calcmode="lin" valueType="num">
                                      <p:cBhvr>
                                        <p:cTn id="83" dur="500" fill="hold"/>
                                        <p:tgtEl>
                                          <p:spTgt spid="81"/>
                                        </p:tgtEl>
                                        <p:attrNameLst>
                                          <p:attrName>ppt_x</p:attrName>
                                        </p:attrNameLst>
                                      </p:cBhvr>
                                      <p:tavLst>
                                        <p:tav tm="0">
                                          <p:val>
                                            <p:strVal val="#ppt_x"/>
                                          </p:val>
                                        </p:tav>
                                        <p:tav tm="100000">
                                          <p:val>
                                            <p:strVal val="#ppt_x"/>
                                          </p:val>
                                        </p:tav>
                                      </p:tavLst>
                                    </p:anim>
                                    <p:anim calcmode="lin" valueType="num">
                                      <p:cBhvr>
                                        <p:cTn id="84" dur="500" fill="hold"/>
                                        <p:tgtEl>
                                          <p:spTgt spid="8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50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anim calcmode="lin" valueType="num">
                                      <p:cBhvr>
                                        <p:cTn id="88" dur="500" fill="hold"/>
                                        <p:tgtEl>
                                          <p:spTgt spid="82"/>
                                        </p:tgtEl>
                                        <p:attrNameLst>
                                          <p:attrName>ppt_x</p:attrName>
                                        </p:attrNameLst>
                                      </p:cBhvr>
                                      <p:tavLst>
                                        <p:tav tm="0">
                                          <p:val>
                                            <p:strVal val="#ppt_x"/>
                                          </p:val>
                                        </p:tav>
                                        <p:tav tm="100000">
                                          <p:val>
                                            <p:strVal val="#ppt_x"/>
                                          </p:val>
                                        </p:tav>
                                      </p:tavLst>
                                    </p:anim>
                                    <p:anim calcmode="lin" valueType="num">
                                      <p:cBhvr>
                                        <p:cTn id="89" dur="500" fill="hold"/>
                                        <p:tgtEl>
                                          <p:spTgt spid="8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anim calcmode="lin" valueType="num">
                                      <p:cBhvr>
                                        <p:cTn id="93" dur="500" fill="hold"/>
                                        <p:tgtEl>
                                          <p:spTgt spid="83"/>
                                        </p:tgtEl>
                                        <p:attrNameLst>
                                          <p:attrName>ppt_x</p:attrName>
                                        </p:attrNameLst>
                                      </p:cBhvr>
                                      <p:tavLst>
                                        <p:tav tm="0">
                                          <p:val>
                                            <p:strVal val="#ppt_x"/>
                                          </p:val>
                                        </p:tav>
                                        <p:tav tm="100000">
                                          <p:val>
                                            <p:strVal val="#ppt_x"/>
                                          </p:val>
                                        </p:tav>
                                      </p:tavLst>
                                    </p:anim>
                                    <p:anim calcmode="lin" valueType="num">
                                      <p:cBhvr>
                                        <p:cTn id="94" dur="500" fill="hold"/>
                                        <p:tgtEl>
                                          <p:spTgt spid="8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500"/>
                                  </p:stCondLst>
                                  <p:childTnLst>
                                    <p:set>
                                      <p:cBhvr>
                                        <p:cTn id="96" dur="1" fill="hold">
                                          <p:stCondLst>
                                            <p:cond delay="0"/>
                                          </p:stCondLst>
                                        </p:cTn>
                                        <p:tgtEl>
                                          <p:spTgt spid="84"/>
                                        </p:tgtEl>
                                        <p:attrNameLst>
                                          <p:attrName>style.visibility</p:attrName>
                                        </p:attrNameLst>
                                      </p:cBhvr>
                                      <p:to>
                                        <p:strVal val="visible"/>
                                      </p:to>
                                    </p:set>
                                    <p:animEffect transition="in" filter="fade">
                                      <p:cBhvr>
                                        <p:cTn id="97" dur="500"/>
                                        <p:tgtEl>
                                          <p:spTgt spid="84"/>
                                        </p:tgtEl>
                                      </p:cBhvr>
                                    </p:animEffect>
                                    <p:anim calcmode="lin" valueType="num">
                                      <p:cBhvr>
                                        <p:cTn id="98" dur="500" fill="hold"/>
                                        <p:tgtEl>
                                          <p:spTgt spid="84"/>
                                        </p:tgtEl>
                                        <p:attrNameLst>
                                          <p:attrName>ppt_x</p:attrName>
                                        </p:attrNameLst>
                                      </p:cBhvr>
                                      <p:tavLst>
                                        <p:tav tm="0">
                                          <p:val>
                                            <p:strVal val="#ppt_x"/>
                                          </p:val>
                                        </p:tav>
                                        <p:tav tm="100000">
                                          <p:val>
                                            <p:strVal val="#ppt_x"/>
                                          </p:val>
                                        </p:tav>
                                      </p:tavLst>
                                    </p:anim>
                                    <p:anim calcmode="lin" valueType="num">
                                      <p:cBhvr>
                                        <p:cTn id="99" dur="500" fill="hold"/>
                                        <p:tgtEl>
                                          <p:spTgt spid="8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500"/>
                                  </p:stCondLst>
                                  <p:childTnLst>
                                    <p:set>
                                      <p:cBhvr>
                                        <p:cTn id="101" dur="1" fill="hold">
                                          <p:stCondLst>
                                            <p:cond delay="0"/>
                                          </p:stCondLst>
                                        </p:cTn>
                                        <p:tgtEl>
                                          <p:spTgt spid="70"/>
                                        </p:tgtEl>
                                        <p:attrNameLst>
                                          <p:attrName>style.visibility</p:attrName>
                                        </p:attrNameLst>
                                      </p:cBhvr>
                                      <p:to>
                                        <p:strVal val="visible"/>
                                      </p:to>
                                    </p:set>
                                    <p:animEffect transition="in" filter="fade">
                                      <p:cBhvr>
                                        <p:cTn id="102" dur="1000"/>
                                        <p:tgtEl>
                                          <p:spTgt spid="70"/>
                                        </p:tgtEl>
                                      </p:cBhvr>
                                    </p:animEffect>
                                    <p:anim calcmode="lin" valueType="num">
                                      <p:cBhvr>
                                        <p:cTn id="103" dur="1000" fill="hold"/>
                                        <p:tgtEl>
                                          <p:spTgt spid="70"/>
                                        </p:tgtEl>
                                        <p:attrNameLst>
                                          <p:attrName>ppt_x</p:attrName>
                                        </p:attrNameLst>
                                      </p:cBhvr>
                                      <p:tavLst>
                                        <p:tav tm="0">
                                          <p:val>
                                            <p:strVal val="#ppt_x"/>
                                          </p:val>
                                        </p:tav>
                                        <p:tav tm="100000">
                                          <p:val>
                                            <p:strVal val="#ppt_x"/>
                                          </p:val>
                                        </p:tav>
                                      </p:tavLst>
                                    </p:anim>
                                    <p:anim calcmode="lin" valueType="num">
                                      <p:cBhvr>
                                        <p:cTn id="104" dur="1000" fill="hold"/>
                                        <p:tgtEl>
                                          <p:spTgt spid="7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50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1000"/>
                                        <p:tgtEl>
                                          <p:spTgt spid="85"/>
                                        </p:tgtEl>
                                      </p:cBhvr>
                                    </p:animEffect>
                                    <p:anim calcmode="lin" valueType="num">
                                      <p:cBhvr>
                                        <p:cTn id="108" dur="1000" fill="hold"/>
                                        <p:tgtEl>
                                          <p:spTgt spid="85"/>
                                        </p:tgtEl>
                                        <p:attrNameLst>
                                          <p:attrName>ppt_x</p:attrName>
                                        </p:attrNameLst>
                                      </p:cBhvr>
                                      <p:tavLst>
                                        <p:tav tm="0">
                                          <p:val>
                                            <p:strVal val="#ppt_x"/>
                                          </p:val>
                                        </p:tav>
                                        <p:tav tm="100000">
                                          <p:val>
                                            <p:strVal val="#ppt_x"/>
                                          </p:val>
                                        </p:tav>
                                      </p:tavLst>
                                    </p:anim>
                                    <p:anim calcmode="lin" valueType="num">
                                      <p:cBhvr>
                                        <p:cTn id="109" dur="1000" fill="hold"/>
                                        <p:tgtEl>
                                          <p:spTgt spid="8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50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1000"/>
                                        <p:tgtEl>
                                          <p:spTgt spid="86"/>
                                        </p:tgtEl>
                                      </p:cBhvr>
                                    </p:animEffect>
                                    <p:anim calcmode="lin" valueType="num">
                                      <p:cBhvr>
                                        <p:cTn id="113" dur="1000" fill="hold"/>
                                        <p:tgtEl>
                                          <p:spTgt spid="86"/>
                                        </p:tgtEl>
                                        <p:attrNameLst>
                                          <p:attrName>ppt_x</p:attrName>
                                        </p:attrNameLst>
                                      </p:cBhvr>
                                      <p:tavLst>
                                        <p:tav tm="0">
                                          <p:val>
                                            <p:strVal val="#ppt_x"/>
                                          </p:val>
                                        </p:tav>
                                        <p:tav tm="100000">
                                          <p:val>
                                            <p:strVal val="#ppt_x"/>
                                          </p:val>
                                        </p:tav>
                                      </p:tavLst>
                                    </p:anim>
                                    <p:anim calcmode="lin" valueType="num">
                                      <p:cBhvr>
                                        <p:cTn id="114" dur="1000" fill="hold"/>
                                        <p:tgtEl>
                                          <p:spTgt spid="8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50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1000"/>
                                        <p:tgtEl>
                                          <p:spTgt spid="87"/>
                                        </p:tgtEl>
                                      </p:cBhvr>
                                    </p:animEffect>
                                    <p:anim calcmode="lin" valueType="num">
                                      <p:cBhvr>
                                        <p:cTn id="118" dur="1000" fill="hold"/>
                                        <p:tgtEl>
                                          <p:spTgt spid="87"/>
                                        </p:tgtEl>
                                        <p:attrNameLst>
                                          <p:attrName>ppt_x</p:attrName>
                                        </p:attrNameLst>
                                      </p:cBhvr>
                                      <p:tavLst>
                                        <p:tav tm="0">
                                          <p:val>
                                            <p:strVal val="#ppt_x"/>
                                          </p:val>
                                        </p:tav>
                                        <p:tav tm="100000">
                                          <p:val>
                                            <p:strVal val="#ppt_x"/>
                                          </p:val>
                                        </p:tav>
                                      </p:tavLst>
                                    </p:anim>
                                    <p:anim calcmode="lin" valueType="num">
                                      <p:cBhvr>
                                        <p:cTn id="11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43" grpId="0" animBg="1"/>
      <p:bldP spid="44" grpId="0" animBg="1"/>
      <p:bldP spid="45" grpId="0" animBg="1"/>
      <p:bldP spid="48" grpId="0" animBg="1"/>
      <p:bldP spid="49" grpId="0" animBg="1"/>
      <p:bldP spid="50" grpId="0" animBg="1"/>
      <p:bldP spid="51" grpId="0" animBg="1"/>
      <p:bldP spid="52" grpId="0" animBg="1"/>
      <p:bldP spid="58" grpId="0" animBg="1"/>
      <p:bldP spid="19" grpId="0" animBg="1"/>
      <p:bldP spid="77" grpId="0" animBg="1"/>
      <p:bldP spid="78" grpId="0" animBg="1"/>
      <p:bldP spid="79" grpId="0" animBg="1"/>
      <p:bldP spid="80" grpId="0" animBg="1"/>
      <p:bldP spid="20" grpId="0"/>
      <p:bldP spid="81" grpId="0"/>
      <p:bldP spid="82" grpId="0"/>
      <p:bldP spid="83" grpId="0"/>
      <p:bldP spid="84" grpId="0"/>
      <p:bldP spid="71" grpId="0" animBg="1"/>
      <p:bldP spid="72" grpId="0"/>
      <p:bldP spid="70" grpId="0" animBg="1"/>
      <p:bldP spid="85" grpId="0" animBg="1"/>
      <p:bldP spid="86" grpId="0" animBg="1"/>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1199127" y="1220998"/>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err="1">
                <a:latin typeface="华文细黑" pitchFamily="2" charset="-122"/>
                <a:ea typeface="华文细黑" pitchFamily="2" charset="-122"/>
                <a:cs typeface="华文黑体" pitchFamily="2" charset="-122"/>
              </a:rPr>
              <a:t>Admin&amp;NursingWorker</a:t>
            </a:r>
            <a:endParaRPr lang="zh-CN" altLang="en-US" sz="2000" dirty="0">
              <a:latin typeface="华文细黑" pitchFamily="2" charset="-122"/>
              <a:ea typeface="华文细黑" pitchFamily="2" charset="-122"/>
              <a:cs typeface="华文黑体" pitchFamily="2" charset="-122"/>
            </a:endParaRPr>
          </a:p>
        </p:txBody>
      </p:sp>
      <p:sp>
        <p:nvSpPr>
          <p:cNvPr id="2" name="矩形 1"/>
          <p:cNvSpPr/>
          <p:nvPr/>
        </p:nvSpPr>
        <p:spPr>
          <a:xfrm>
            <a:off x="1199128" y="1704155"/>
            <a:ext cx="3852337" cy="338554"/>
          </a:xfrm>
          <a:prstGeom prst="rect">
            <a:avLst/>
          </a:prstGeom>
        </p:spPr>
        <p:txBody>
          <a:bodyPr wrap="none">
            <a:spAutoFit/>
          </a:bodyPr>
          <a:lstStyle/>
          <a:p>
            <a:r>
              <a:rPr lang="en-US" altLang="zh-CN" sz="1600" dirty="0">
                <a:solidFill>
                  <a:schemeClr val="bg1"/>
                </a:solidFill>
                <a:latin typeface="华文细黑" pitchFamily="2" charset="-122"/>
                <a:ea typeface="华文细黑" pitchFamily="2" charset="-122"/>
                <a:cs typeface="华文黑体" pitchFamily="2" charset="-122"/>
              </a:rPr>
              <a:t>Management</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of</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the</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Nursing</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Workers.</a:t>
            </a:r>
            <a:endParaRPr lang="zh-CN" altLang="en-US" sz="1600" dirty="0"/>
          </a:p>
        </p:txBody>
      </p:sp>
      <p:sp>
        <p:nvSpPr>
          <p:cNvPr id="3" name="椭圆 2"/>
          <p:cNvSpPr/>
          <p:nvPr/>
        </p:nvSpPr>
        <p:spPr>
          <a:xfrm>
            <a:off x="6127100" y="1166776"/>
            <a:ext cx="2304425" cy="2304425"/>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admin</a:t>
            </a:r>
            <a:endParaRPr lang="zh-CN" altLang="en-US" dirty="0"/>
          </a:p>
        </p:txBody>
      </p:sp>
      <p:sp>
        <p:nvSpPr>
          <p:cNvPr id="17" name="椭圆 16"/>
          <p:cNvSpPr/>
          <p:nvPr/>
        </p:nvSpPr>
        <p:spPr>
          <a:xfrm>
            <a:off x="7842662" y="1220997"/>
            <a:ext cx="3052649" cy="3052649"/>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NursingWorker</a:t>
            </a:r>
            <a:endParaRPr lang="zh-CN" altLang="en-US" dirty="0"/>
          </a:p>
        </p:txBody>
      </p:sp>
      <p:sp>
        <p:nvSpPr>
          <p:cNvPr id="18" name="椭圆 17"/>
          <p:cNvSpPr/>
          <p:nvPr/>
        </p:nvSpPr>
        <p:spPr>
          <a:xfrm>
            <a:off x="6813155" y="2554592"/>
            <a:ext cx="2304425" cy="2304425"/>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elder</a:t>
            </a:r>
            <a:endParaRPr lang="zh-CN" altLang="en-US" dirty="0"/>
          </a:p>
        </p:txBody>
      </p:sp>
      <p:sp>
        <p:nvSpPr>
          <p:cNvPr id="19" name="椭圆 18"/>
          <p:cNvSpPr/>
          <p:nvPr/>
        </p:nvSpPr>
        <p:spPr>
          <a:xfrm>
            <a:off x="7842661" y="1704155"/>
            <a:ext cx="588864" cy="1558887"/>
          </a:xfrm>
          <a:custGeom>
            <a:avLst/>
            <a:gdLst/>
            <a:ahLst/>
            <a:cxnLst/>
            <a:rect l="l" t="t" r="r" b="b"/>
            <a:pathLst>
              <a:path w="588864" h="1558887">
                <a:moveTo>
                  <a:pt x="411656" y="0"/>
                </a:moveTo>
                <a:cubicBezTo>
                  <a:pt x="524298" y="176821"/>
                  <a:pt x="588864" y="386869"/>
                  <a:pt x="588864" y="611998"/>
                </a:cubicBezTo>
                <a:cubicBezTo>
                  <a:pt x="588864" y="1004605"/>
                  <a:pt x="392502" y="1351348"/>
                  <a:pt x="92291" y="1558887"/>
                </a:cubicBezTo>
                <a:cubicBezTo>
                  <a:pt x="31956" y="1397444"/>
                  <a:pt x="0" y="1222619"/>
                  <a:pt x="0" y="1040331"/>
                </a:cubicBezTo>
                <a:cubicBezTo>
                  <a:pt x="0" y="637777"/>
                  <a:pt x="155840" y="271621"/>
                  <a:pt x="411656"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21" name="椭圆 20"/>
          <p:cNvSpPr/>
          <p:nvPr/>
        </p:nvSpPr>
        <p:spPr>
          <a:xfrm>
            <a:off x="6859777" y="2554592"/>
            <a:ext cx="1528389" cy="916610"/>
          </a:xfrm>
          <a:custGeom>
            <a:avLst/>
            <a:gdLst/>
            <a:ahLst/>
            <a:cxnLst/>
            <a:rect l="l" t="t" r="r" b="b"/>
            <a:pathLst>
              <a:path w="1528389" h="916610">
                <a:moveTo>
                  <a:pt x="1107222" y="0"/>
                </a:moveTo>
                <a:cubicBezTo>
                  <a:pt x="1256013" y="0"/>
                  <a:pt x="1398216" y="28203"/>
                  <a:pt x="1528389" y="80545"/>
                </a:cubicBezTo>
                <a:cubicBezTo>
                  <a:pt x="1391880" y="563324"/>
                  <a:pt x="947781" y="916610"/>
                  <a:pt x="421167" y="916610"/>
                </a:cubicBezTo>
                <a:cubicBezTo>
                  <a:pt x="272376" y="916610"/>
                  <a:pt x="130173" y="888407"/>
                  <a:pt x="0" y="836065"/>
                </a:cubicBezTo>
                <a:cubicBezTo>
                  <a:pt x="136509" y="353286"/>
                  <a:pt x="580608" y="0"/>
                  <a:pt x="1107222"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24" name="椭圆 23"/>
          <p:cNvSpPr/>
          <p:nvPr/>
        </p:nvSpPr>
        <p:spPr>
          <a:xfrm>
            <a:off x="7843455" y="2557862"/>
            <a:ext cx="1274919" cy="1670562"/>
          </a:xfrm>
          <a:custGeom>
            <a:avLst/>
            <a:gdLst/>
            <a:ahLst/>
            <a:cxnLst/>
            <a:rect l="l" t="t" r="r" b="b"/>
            <a:pathLst>
              <a:path w="1274919" h="1670562">
                <a:moveTo>
                  <a:pt x="122706" y="0"/>
                </a:moveTo>
                <a:cubicBezTo>
                  <a:pt x="759056" y="0"/>
                  <a:pt x="1274919" y="515863"/>
                  <a:pt x="1274919" y="1152213"/>
                </a:cubicBezTo>
                <a:cubicBezTo>
                  <a:pt x="1274919" y="1338862"/>
                  <a:pt x="1230539" y="1515144"/>
                  <a:pt x="1150722" y="1670562"/>
                </a:cubicBezTo>
                <a:cubicBezTo>
                  <a:pt x="489149" y="1504867"/>
                  <a:pt x="0" y="905922"/>
                  <a:pt x="0" y="192730"/>
                </a:cubicBezTo>
                <a:cubicBezTo>
                  <a:pt x="0" y="129311"/>
                  <a:pt x="3868" y="66795"/>
                  <a:pt x="12629" y="5559"/>
                </a:cubicBezTo>
                <a:cubicBezTo>
                  <a:pt x="48836" y="1757"/>
                  <a:pt x="85566" y="0"/>
                  <a:pt x="122706"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30" name="椭圆 18"/>
          <p:cNvSpPr/>
          <p:nvPr/>
        </p:nvSpPr>
        <p:spPr>
          <a:xfrm>
            <a:off x="7843959" y="2555481"/>
            <a:ext cx="540923" cy="705180"/>
          </a:xfrm>
          <a:custGeom>
            <a:avLst/>
            <a:gdLst/>
            <a:ahLst/>
            <a:cxnLst/>
            <a:rect l="l" t="t" r="r" b="b"/>
            <a:pathLst>
              <a:path w="540923" h="705180">
                <a:moveTo>
                  <a:pt x="122706" y="0"/>
                </a:moveTo>
                <a:cubicBezTo>
                  <a:pt x="270386" y="0"/>
                  <a:pt x="411576" y="27783"/>
                  <a:pt x="540923" y="79465"/>
                </a:cubicBezTo>
                <a:lnTo>
                  <a:pt x="523043" y="135306"/>
                </a:lnTo>
                <a:lnTo>
                  <a:pt x="498733" y="200413"/>
                </a:lnTo>
                <a:lnTo>
                  <a:pt x="456612" y="291907"/>
                </a:lnTo>
                <a:lnTo>
                  <a:pt x="437723" y="324937"/>
                </a:lnTo>
                <a:cubicBezTo>
                  <a:pt x="376133" y="436177"/>
                  <a:pt x="295593" y="535331"/>
                  <a:pt x="201017" y="619033"/>
                </a:cubicBezTo>
                <a:lnTo>
                  <a:pt x="197459" y="622238"/>
                </a:lnTo>
                <a:cubicBezTo>
                  <a:pt x="163880" y="651940"/>
                  <a:pt x="128477" y="679616"/>
                  <a:pt x="91497" y="705180"/>
                </a:cubicBezTo>
                <a:cubicBezTo>
                  <a:pt x="48879" y="591143"/>
                  <a:pt x="20420" y="470429"/>
                  <a:pt x="8234" y="345035"/>
                </a:cubicBezTo>
                <a:cubicBezTo>
                  <a:pt x="2544" y="294988"/>
                  <a:pt x="0" y="244156"/>
                  <a:pt x="0" y="192730"/>
                </a:cubicBezTo>
                <a:cubicBezTo>
                  <a:pt x="0" y="129311"/>
                  <a:pt x="3868" y="66795"/>
                  <a:pt x="12629" y="5559"/>
                </a:cubicBezTo>
                <a:cubicBezTo>
                  <a:pt x="48836" y="1757"/>
                  <a:pt x="85566" y="0"/>
                  <a:pt x="122706" y="0"/>
                </a:cubicBezTo>
                <a:close/>
              </a:path>
            </a:pathLst>
          </a:custGeom>
          <a:solidFill>
            <a:srgbClr val="47A7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chemeClr val="lt1"/>
              </a:solidFill>
              <a:latin typeface="华文细黑" pitchFamily="2" charset="-122"/>
              <a:ea typeface="华文细黑" pitchFamily="2" charset="-122"/>
              <a:cs typeface="华文黑体" pitchFamily="2" charset="-122"/>
            </a:endParaRPr>
          </a:p>
        </p:txBody>
      </p:sp>
      <p:sp>
        <p:nvSpPr>
          <p:cNvPr id="41" name="矩形 40"/>
          <p:cNvSpPr/>
          <p:nvPr/>
        </p:nvSpPr>
        <p:spPr>
          <a:xfrm>
            <a:off x="1199127" y="2163531"/>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err="1">
                <a:latin typeface="华文细黑" pitchFamily="2" charset="-122"/>
                <a:ea typeface="华文细黑" pitchFamily="2" charset="-122"/>
                <a:cs typeface="华文黑体" pitchFamily="2" charset="-122"/>
              </a:rPr>
              <a:t>Admin&amp;Elder</a:t>
            </a:r>
            <a:endParaRPr lang="zh-CN" altLang="en-US" sz="2000" dirty="0">
              <a:latin typeface="华文细黑" pitchFamily="2" charset="-122"/>
              <a:ea typeface="华文细黑" pitchFamily="2" charset="-122"/>
              <a:cs typeface="华文黑体" pitchFamily="2" charset="-122"/>
            </a:endParaRPr>
          </a:p>
        </p:txBody>
      </p:sp>
      <p:sp>
        <p:nvSpPr>
          <p:cNvPr id="42" name="矩形 41"/>
          <p:cNvSpPr/>
          <p:nvPr/>
        </p:nvSpPr>
        <p:spPr>
          <a:xfrm>
            <a:off x="1199128" y="2646688"/>
            <a:ext cx="2895344" cy="338554"/>
          </a:xfrm>
          <a:prstGeom prst="rect">
            <a:avLst/>
          </a:prstGeom>
        </p:spPr>
        <p:txBody>
          <a:bodyPr wrap="none">
            <a:spAutoFit/>
          </a:bodyPr>
          <a:lstStyle/>
          <a:p>
            <a:r>
              <a:rPr lang="en-US" altLang="zh-CN" sz="1600" dirty="0">
                <a:solidFill>
                  <a:schemeClr val="bg1"/>
                </a:solidFill>
                <a:latin typeface="华文细黑" pitchFamily="2" charset="-122"/>
                <a:ea typeface="华文细黑" pitchFamily="2" charset="-122"/>
                <a:cs typeface="华文黑体" pitchFamily="2" charset="-122"/>
              </a:rPr>
              <a:t>Management</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of</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the</a:t>
            </a:r>
            <a:r>
              <a:rPr lang="zh-CN" altLang="en-US" sz="1600" dirty="0">
                <a:solidFill>
                  <a:schemeClr val="bg1"/>
                </a:solidFill>
                <a:latin typeface="华文细黑" pitchFamily="2" charset="-122"/>
                <a:ea typeface="华文细黑" pitchFamily="2" charset="-122"/>
                <a:cs typeface="华文黑体" pitchFamily="2" charset="-122"/>
              </a:rPr>
              <a:t> </a:t>
            </a:r>
            <a:r>
              <a:rPr lang="en-US" altLang="zh-CN" sz="1600" dirty="0">
                <a:solidFill>
                  <a:schemeClr val="bg1"/>
                </a:solidFill>
                <a:latin typeface="华文细黑" pitchFamily="2" charset="-122"/>
                <a:ea typeface="华文细黑" pitchFamily="2" charset="-122"/>
                <a:cs typeface="华文黑体" pitchFamily="2" charset="-122"/>
              </a:rPr>
              <a:t>elders.</a:t>
            </a:r>
            <a:endParaRPr lang="zh-CN" altLang="en-US" sz="1600" dirty="0"/>
          </a:p>
        </p:txBody>
      </p:sp>
      <p:sp>
        <p:nvSpPr>
          <p:cNvPr id="43" name="矩形 42"/>
          <p:cNvSpPr/>
          <p:nvPr/>
        </p:nvSpPr>
        <p:spPr>
          <a:xfrm>
            <a:off x="1199127" y="3194313"/>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err="1">
                <a:latin typeface="华文细黑" pitchFamily="2" charset="-122"/>
                <a:ea typeface="华文细黑" pitchFamily="2" charset="-122"/>
                <a:cs typeface="华文黑体" pitchFamily="2" charset="-122"/>
              </a:rPr>
              <a:t>Elder&amp;NursingWorker</a:t>
            </a:r>
            <a:endParaRPr lang="zh-CN" altLang="en-US" sz="2000" dirty="0">
              <a:latin typeface="华文细黑" pitchFamily="2" charset="-122"/>
              <a:ea typeface="华文细黑" pitchFamily="2" charset="-122"/>
              <a:cs typeface="华文黑体" pitchFamily="2" charset="-122"/>
            </a:endParaRPr>
          </a:p>
        </p:txBody>
      </p:sp>
      <p:sp>
        <p:nvSpPr>
          <p:cNvPr id="44" name="矩形 43"/>
          <p:cNvSpPr/>
          <p:nvPr/>
        </p:nvSpPr>
        <p:spPr>
          <a:xfrm>
            <a:off x="1199128" y="3677470"/>
            <a:ext cx="2666114" cy="338554"/>
          </a:xfrm>
          <a:prstGeom prst="rect">
            <a:avLst/>
          </a:prstGeom>
        </p:spPr>
        <p:txBody>
          <a:bodyPr wrap="none">
            <a:spAutoFit/>
          </a:bodyPr>
          <a:lstStyle/>
          <a:p>
            <a:r>
              <a:rPr lang="en-US" altLang="zh-CN" sz="1600" dirty="0">
                <a:solidFill>
                  <a:schemeClr val="bg1"/>
                </a:solidFill>
                <a:latin typeface="华文细黑" pitchFamily="2" charset="-122"/>
                <a:ea typeface="华文细黑" pitchFamily="2" charset="-122"/>
              </a:rPr>
              <a:t>Taking</a:t>
            </a:r>
            <a:r>
              <a:rPr lang="zh-CN" altLang="en-US" sz="1600" dirty="0">
                <a:solidFill>
                  <a:schemeClr val="bg1"/>
                </a:solidFill>
                <a:latin typeface="华文细黑" pitchFamily="2" charset="-122"/>
                <a:ea typeface="华文细黑" pitchFamily="2" charset="-122"/>
              </a:rPr>
              <a:t> </a:t>
            </a:r>
            <a:r>
              <a:rPr lang="en-US" altLang="zh-CN" sz="1600" dirty="0">
                <a:solidFill>
                  <a:schemeClr val="bg1"/>
                </a:solidFill>
                <a:latin typeface="华文细黑" pitchFamily="2" charset="-122"/>
                <a:ea typeface="华文细黑" pitchFamily="2" charset="-122"/>
              </a:rPr>
              <a:t>care</a:t>
            </a:r>
            <a:r>
              <a:rPr lang="zh-CN" altLang="en-US" sz="1600" dirty="0">
                <a:solidFill>
                  <a:schemeClr val="bg1"/>
                </a:solidFill>
                <a:latin typeface="华文细黑" pitchFamily="2" charset="-122"/>
                <a:ea typeface="华文细黑" pitchFamily="2" charset="-122"/>
              </a:rPr>
              <a:t> </a:t>
            </a:r>
            <a:r>
              <a:rPr lang="en-US" altLang="zh-CN" sz="1600" dirty="0">
                <a:solidFill>
                  <a:schemeClr val="bg1"/>
                </a:solidFill>
                <a:latin typeface="华文细黑" pitchFamily="2" charset="-122"/>
                <a:ea typeface="华文细黑" pitchFamily="2" charset="-122"/>
              </a:rPr>
              <a:t>of</a:t>
            </a:r>
            <a:r>
              <a:rPr lang="zh-CN" altLang="en-US" sz="1600" dirty="0">
                <a:solidFill>
                  <a:schemeClr val="bg1"/>
                </a:solidFill>
                <a:latin typeface="华文细黑" pitchFamily="2" charset="-122"/>
                <a:ea typeface="华文细黑" pitchFamily="2" charset="-122"/>
              </a:rPr>
              <a:t> </a:t>
            </a:r>
            <a:r>
              <a:rPr lang="en-US" altLang="zh-CN" sz="1600" dirty="0">
                <a:solidFill>
                  <a:schemeClr val="bg1"/>
                </a:solidFill>
                <a:latin typeface="华文细黑" pitchFamily="2" charset="-122"/>
                <a:ea typeface="华文细黑" pitchFamily="2" charset="-122"/>
              </a:rPr>
              <a:t>the</a:t>
            </a:r>
            <a:r>
              <a:rPr lang="zh-CN" altLang="en-US" sz="1600" dirty="0">
                <a:solidFill>
                  <a:schemeClr val="bg1"/>
                </a:solidFill>
                <a:latin typeface="华文细黑" pitchFamily="2" charset="-122"/>
                <a:ea typeface="华文细黑" pitchFamily="2" charset="-122"/>
              </a:rPr>
              <a:t> </a:t>
            </a:r>
            <a:r>
              <a:rPr lang="en-US" altLang="zh-CN" sz="1600" dirty="0">
                <a:solidFill>
                  <a:schemeClr val="bg1"/>
                </a:solidFill>
                <a:latin typeface="华文细黑" pitchFamily="2" charset="-122"/>
                <a:ea typeface="华文细黑" pitchFamily="2" charset="-122"/>
              </a:rPr>
              <a:t>elders.</a:t>
            </a:r>
            <a:endParaRPr lang="zh-CN" altLang="en-US" sz="1600" dirty="0"/>
          </a:p>
        </p:txBody>
      </p:sp>
      <p:sp>
        <p:nvSpPr>
          <p:cNvPr id="45" name="矩形 44"/>
          <p:cNvSpPr/>
          <p:nvPr/>
        </p:nvSpPr>
        <p:spPr>
          <a:xfrm>
            <a:off x="1199127" y="4228424"/>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华文细黑" pitchFamily="2" charset="-122"/>
                <a:ea typeface="华文细黑" pitchFamily="2" charset="-122"/>
                <a:cs typeface="华文黑体" pitchFamily="2" charset="-122"/>
              </a:rPr>
              <a:t>Whole</a:t>
            </a:r>
            <a:r>
              <a:rPr lang="zh-CN" altLang="en-US" sz="2000" dirty="0">
                <a:latin typeface="华文细黑" pitchFamily="2" charset="-122"/>
                <a:ea typeface="华文细黑" pitchFamily="2" charset="-122"/>
                <a:cs typeface="华文黑体" pitchFamily="2" charset="-122"/>
              </a:rPr>
              <a:t> </a:t>
            </a:r>
            <a:r>
              <a:rPr lang="en-US" altLang="zh-CN" sz="2000" dirty="0">
                <a:latin typeface="华文细黑" pitchFamily="2" charset="-122"/>
                <a:ea typeface="华文细黑" pitchFamily="2" charset="-122"/>
                <a:cs typeface="华文黑体" pitchFamily="2" charset="-122"/>
              </a:rPr>
              <a:t>system</a:t>
            </a:r>
            <a:r>
              <a:rPr lang="zh-CN" altLang="en-US" sz="2000" dirty="0">
                <a:latin typeface="华文细黑" pitchFamily="2" charset="-122"/>
                <a:ea typeface="华文细黑" pitchFamily="2" charset="-122"/>
                <a:cs typeface="华文黑体" pitchFamily="2" charset="-122"/>
              </a:rPr>
              <a:t> </a:t>
            </a:r>
            <a:r>
              <a:rPr lang="en-US" altLang="zh-CN" sz="2000" dirty="0">
                <a:latin typeface="华文细黑" pitchFamily="2" charset="-122"/>
                <a:ea typeface="华文细黑" pitchFamily="2" charset="-122"/>
                <a:cs typeface="华文黑体" pitchFamily="2" charset="-122"/>
              </a:rPr>
              <a:t>worked</a:t>
            </a:r>
            <a:endParaRPr lang="zh-CN" altLang="en-US" sz="2000" dirty="0">
              <a:latin typeface="华文细黑" pitchFamily="2" charset="-122"/>
              <a:ea typeface="华文细黑" pitchFamily="2" charset="-122"/>
              <a:cs typeface="华文黑体" pitchFamily="2" charset="-122"/>
            </a:endParaRP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319792" y="260648"/>
            <a:ext cx="182293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Statement</a:t>
            </a:r>
            <a:endParaRPr lang="zh-CN" altLang="en-US" sz="2800" dirty="0"/>
          </a:p>
        </p:txBody>
      </p:sp>
      <p:sp>
        <p:nvSpPr>
          <p:cNvPr id="22" name="矩形 21">
            <a:extLst>
              <a:ext uri="{FF2B5EF4-FFF2-40B4-BE49-F238E27FC236}">
                <a16:creationId xmlns:a16="http://schemas.microsoft.com/office/drawing/2014/main" id="{35A4CC68-547A-DF40-89F4-2AA4E44F4B45}"/>
              </a:ext>
            </a:extLst>
          </p:cNvPr>
          <p:cNvSpPr/>
          <p:nvPr/>
        </p:nvSpPr>
        <p:spPr>
          <a:xfrm>
            <a:off x="1199127" y="5069824"/>
            <a:ext cx="10224671" cy="1877437"/>
          </a:xfrm>
          <a:prstGeom prst="rect">
            <a:avLst/>
          </a:prstGeom>
        </p:spPr>
        <p:txBody>
          <a:bodyPr wrap="square">
            <a:spAutoFit/>
          </a:bodyPr>
          <a:lstStyle/>
          <a:p>
            <a:r>
              <a:rPr lang="en" altLang="zh-CN" sz="2000" dirty="0">
                <a:solidFill>
                  <a:schemeClr val="bg1"/>
                </a:solidFill>
                <a:latin typeface="华文细黑" pitchFamily="2" charset="-122"/>
                <a:ea typeface="华文细黑" pitchFamily="2" charset="-122"/>
                <a:cs typeface="华文黑体" pitchFamily="2" charset="-122"/>
              </a:rPr>
              <a:t>Our task is to design a nursing home monitoring system and take the nursing home under the operation of the system as the enterprise, form a network, complete the basic nursing home monitoring and data analysis at different levels, and then promote the healthy operation of the whole system and better monitor the health of the elderly.</a:t>
            </a:r>
          </a:p>
          <a:p>
            <a:endParaRPr lang="en" altLang="zh-CN" sz="16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4943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childTnLst>
                          </p:cTn>
                        </p:par>
                        <p:par>
                          <p:cTn id="11" fill="hold">
                            <p:stCondLst>
                              <p:cond delay="30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fltVal val="0"/>
                                          </p:val>
                                        </p:tav>
                                        <p:tav tm="100000">
                                          <p:val>
                                            <p:strVal val="#ppt_w"/>
                                          </p:val>
                                        </p:tav>
                                      </p:tavLst>
                                    </p:anim>
                                    <p:anim calcmode="lin" valueType="num">
                                      <p:cBhvr>
                                        <p:cTn id="21" dur="1000" fill="hold"/>
                                        <p:tgtEl>
                                          <p:spTgt spid="18"/>
                                        </p:tgtEl>
                                        <p:attrNameLst>
                                          <p:attrName>ppt_h</p:attrName>
                                        </p:attrNameLst>
                                      </p:cBhvr>
                                      <p:tavLst>
                                        <p:tav tm="0">
                                          <p:val>
                                            <p:fltVal val="0"/>
                                          </p:val>
                                        </p:tav>
                                        <p:tav tm="100000">
                                          <p:val>
                                            <p:strVal val="#ppt_h"/>
                                          </p:val>
                                        </p:tav>
                                      </p:tavLst>
                                    </p:anim>
                                    <p:anim calcmode="lin" valueType="num">
                                      <p:cBhvr>
                                        <p:cTn id="22" dur="1000" fill="hold"/>
                                        <p:tgtEl>
                                          <p:spTgt spid="18"/>
                                        </p:tgtEl>
                                        <p:attrNameLst>
                                          <p:attrName>style.rotation</p:attrName>
                                        </p:attrNameLst>
                                      </p:cBhvr>
                                      <p:tavLst>
                                        <p:tav tm="0">
                                          <p:val>
                                            <p:fltVal val="90"/>
                                          </p:val>
                                        </p:tav>
                                        <p:tav tm="100000">
                                          <p:val>
                                            <p:fltVal val="0"/>
                                          </p:val>
                                        </p:tav>
                                      </p:tavLst>
                                    </p:anim>
                                    <p:animEffect transition="in" filter="fade">
                                      <p:cBhvr>
                                        <p:cTn id="23" dur="1000"/>
                                        <p:tgtEl>
                                          <p:spTgt spid="1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26" presetClass="emph" presetSubtype="0" repeatCount="2000" fill="hold" grpId="1" nodeType="withEffect">
                                  <p:stCondLst>
                                    <p:cond delay="1500"/>
                                  </p:stCondLst>
                                  <p:childTnLst>
                                    <p:animEffect transition="out" filter="fade">
                                      <p:cBhvr>
                                        <p:cTn id="34" dur="500" tmFilter="0, 0; .2, .5; .8, .5; 1, 0"/>
                                        <p:tgtEl>
                                          <p:spTgt spid="19"/>
                                        </p:tgtEl>
                                      </p:cBhvr>
                                    </p:animEffect>
                                    <p:animScale>
                                      <p:cBhvr>
                                        <p:cTn id="35" dur="250" autoRev="1" fill="hold"/>
                                        <p:tgtEl>
                                          <p:spTgt spid="19"/>
                                        </p:tgtEl>
                                      </p:cBhvr>
                                      <p:by x="105000" y="105000"/>
                                    </p:animScale>
                                  </p:childTnLst>
                                </p:cTn>
                              </p:par>
                              <p:par>
                                <p:cTn id="36" presetID="10" presetClass="entr" presetSubtype="0" fill="hold" grpId="0" nodeType="withEffect">
                                  <p:stCondLst>
                                    <p:cond delay="20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26" presetClass="emph" presetSubtype="0" repeatCount="2000" fill="hold" grpId="1" nodeType="withEffect">
                                  <p:stCondLst>
                                    <p:cond delay="250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par>
                                <p:cTn id="42" presetID="10" presetClass="entr" presetSubtype="0" fill="hold" grpId="0" nodeType="withEffect">
                                  <p:stCondLst>
                                    <p:cond delay="30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26" presetClass="emph" presetSubtype="0" repeatCount="2000" fill="hold" grpId="1" nodeType="withEffect">
                                  <p:stCondLst>
                                    <p:cond delay="3500"/>
                                  </p:stCondLst>
                                  <p:childTnLst>
                                    <p:animEffect transition="out" filter="fade">
                                      <p:cBhvr>
                                        <p:cTn id="46" dur="500" tmFilter="0, 0; .2, .5; .8, .5; 1, 0"/>
                                        <p:tgtEl>
                                          <p:spTgt spid="24"/>
                                        </p:tgtEl>
                                      </p:cBhvr>
                                    </p:animEffect>
                                    <p:animScale>
                                      <p:cBhvr>
                                        <p:cTn id="47" dur="250" autoRev="1" fill="hold"/>
                                        <p:tgtEl>
                                          <p:spTgt spid="24"/>
                                        </p:tgtEl>
                                      </p:cBhvr>
                                      <p:by x="105000" y="105000"/>
                                    </p:animScale>
                                  </p:childTnLst>
                                </p:cTn>
                              </p:par>
                              <p:par>
                                <p:cTn id="48" presetID="10" presetClass="entr" presetSubtype="0" fill="hold" grpId="0" nodeType="withEffect">
                                  <p:stCondLst>
                                    <p:cond delay="40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26" presetClass="emph" presetSubtype="0" fill="hold" grpId="1" nodeType="withEffect">
                                  <p:stCondLst>
                                    <p:cond delay="4500"/>
                                  </p:stCondLst>
                                  <p:childTnLst>
                                    <p:animEffect transition="out" filter="fade">
                                      <p:cBhvr>
                                        <p:cTn id="52" dur="500" tmFilter="0, 0; .2, .5; .8, .5; 1, 0"/>
                                        <p:tgtEl>
                                          <p:spTgt spid="30"/>
                                        </p:tgtEl>
                                      </p:cBhvr>
                                    </p:animEffect>
                                    <p:animScale>
                                      <p:cBhvr>
                                        <p:cTn id="53" dur="250" autoRev="1" fill="hold"/>
                                        <p:tgtEl>
                                          <p:spTgt spid="30"/>
                                        </p:tgtEl>
                                      </p:cBhvr>
                                      <p:by x="105000" y="105000"/>
                                    </p:animScale>
                                  </p:childTnLst>
                                </p:cTn>
                              </p:par>
                              <p:par>
                                <p:cTn id="54" presetID="14" presetClass="entr" presetSubtype="10" fill="hold" grpId="0" nodeType="withEffect">
                                  <p:stCondLst>
                                    <p:cond delay="100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grpId="0" nodeType="withEffect">
                                  <p:stCondLst>
                                    <p:cond delay="100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par>
                                <p:cTn id="60" presetID="14" presetClass="entr" presetSubtype="10" fill="hold" grpId="0" nodeType="withEffect">
                                  <p:stCondLst>
                                    <p:cond delay="2000"/>
                                  </p:stCondLst>
                                  <p:childTnLst>
                                    <p:set>
                                      <p:cBhvr>
                                        <p:cTn id="61" dur="1" fill="hold">
                                          <p:stCondLst>
                                            <p:cond delay="0"/>
                                          </p:stCondLst>
                                        </p:cTn>
                                        <p:tgtEl>
                                          <p:spTgt spid="41"/>
                                        </p:tgtEl>
                                        <p:attrNameLst>
                                          <p:attrName>style.visibility</p:attrName>
                                        </p:attrNameLst>
                                      </p:cBhvr>
                                      <p:to>
                                        <p:strVal val="visible"/>
                                      </p:to>
                                    </p:set>
                                    <p:animEffect transition="in" filter="randombar(horizontal)">
                                      <p:cBhvr>
                                        <p:cTn id="62" dur="500"/>
                                        <p:tgtEl>
                                          <p:spTgt spid="41"/>
                                        </p:tgtEl>
                                      </p:cBhvr>
                                    </p:animEffect>
                                  </p:childTnLst>
                                </p:cTn>
                              </p:par>
                              <p:par>
                                <p:cTn id="63" presetID="14" presetClass="entr" presetSubtype="10" fill="hold" grpId="0" nodeType="withEffect">
                                  <p:stCondLst>
                                    <p:cond delay="2000"/>
                                  </p:stCondLst>
                                  <p:childTnLst>
                                    <p:set>
                                      <p:cBhvr>
                                        <p:cTn id="64" dur="1" fill="hold">
                                          <p:stCondLst>
                                            <p:cond delay="0"/>
                                          </p:stCondLst>
                                        </p:cTn>
                                        <p:tgtEl>
                                          <p:spTgt spid="42"/>
                                        </p:tgtEl>
                                        <p:attrNameLst>
                                          <p:attrName>style.visibility</p:attrName>
                                        </p:attrNameLst>
                                      </p:cBhvr>
                                      <p:to>
                                        <p:strVal val="visible"/>
                                      </p:to>
                                    </p:set>
                                    <p:animEffect transition="in" filter="randombar(horizontal)">
                                      <p:cBhvr>
                                        <p:cTn id="65" dur="500"/>
                                        <p:tgtEl>
                                          <p:spTgt spid="42"/>
                                        </p:tgtEl>
                                      </p:cBhvr>
                                    </p:animEffect>
                                  </p:childTnLst>
                                </p:cTn>
                              </p:par>
                              <p:par>
                                <p:cTn id="66" presetID="14" presetClass="entr" presetSubtype="10" fill="hold" grpId="0" nodeType="withEffect">
                                  <p:stCondLst>
                                    <p:cond delay="300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3000"/>
                                  </p:stCondLst>
                                  <p:childTnLst>
                                    <p:set>
                                      <p:cBhvr>
                                        <p:cTn id="70" dur="1" fill="hold">
                                          <p:stCondLst>
                                            <p:cond delay="0"/>
                                          </p:stCondLst>
                                        </p:cTn>
                                        <p:tgtEl>
                                          <p:spTgt spid="44"/>
                                        </p:tgtEl>
                                        <p:attrNameLst>
                                          <p:attrName>style.visibility</p:attrName>
                                        </p:attrNameLst>
                                      </p:cBhvr>
                                      <p:to>
                                        <p:strVal val="visible"/>
                                      </p:to>
                                    </p:set>
                                    <p:animEffect transition="in" filter="randombar(horizontal)">
                                      <p:cBhvr>
                                        <p:cTn id="71" dur="500"/>
                                        <p:tgtEl>
                                          <p:spTgt spid="44"/>
                                        </p:tgtEl>
                                      </p:cBhvr>
                                    </p:animEffect>
                                  </p:childTnLst>
                                </p:cTn>
                              </p:par>
                              <p:par>
                                <p:cTn id="72" presetID="14" presetClass="entr" presetSubtype="10" fill="hold" grpId="0" nodeType="withEffect">
                                  <p:stCondLst>
                                    <p:cond delay="4000"/>
                                  </p:stCondLst>
                                  <p:childTnLst>
                                    <p:set>
                                      <p:cBhvr>
                                        <p:cTn id="73" dur="1" fill="hold">
                                          <p:stCondLst>
                                            <p:cond delay="0"/>
                                          </p:stCondLst>
                                        </p:cTn>
                                        <p:tgtEl>
                                          <p:spTgt spid="45"/>
                                        </p:tgtEl>
                                        <p:attrNameLst>
                                          <p:attrName>style.visibility</p:attrName>
                                        </p:attrNameLst>
                                      </p:cBhvr>
                                      <p:to>
                                        <p:strVal val="visible"/>
                                      </p:to>
                                    </p:set>
                                    <p:animEffect transition="in" filter="randombar(horizontal)">
                                      <p:cBhvr>
                                        <p:cTn id="74" dur="500"/>
                                        <p:tgtEl>
                                          <p:spTgt spid="45"/>
                                        </p:tgtEl>
                                      </p:cBhvr>
                                    </p:animEffect>
                                  </p:childTnLst>
                                </p:cTn>
                              </p:par>
                              <p:par>
                                <p:cTn id="75" presetID="14" presetClass="entr" presetSubtype="10" fill="hold" grpId="0" nodeType="withEffect">
                                  <p:stCondLst>
                                    <p:cond delay="400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animBg="1"/>
      <p:bldP spid="17" grpId="0" animBg="1"/>
      <p:bldP spid="18" grpId="0" animBg="1"/>
      <p:bldP spid="19" grpId="0" animBg="1"/>
      <p:bldP spid="19" grpId="1" animBg="1"/>
      <p:bldP spid="21" grpId="0" animBg="1"/>
      <p:bldP spid="21" grpId="1" animBg="1"/>
      <p:bldP spid="24" grpId="0" animBg="1"/>
      <p:bldP spid="24" grpId="1" animBg="1"/>
      <p:bldP spid="30" grpId="0" animBg="1"/>
      <p:bldP spid="30" grpId="1" animBg="1"/>
      <p:bldP spid="41" grpId="0" animBg="1"/>
      <p:bldP spid="42" grpId="0"/>
      <p:bldP spid="43" grpId="0" animBg="1"/>
      <p:bldP spid="44" grpId="0"/>
      <p:bldP spid="45" grpId="0" animBg="1"/>
      <p:bldP spid="23" grpId="0" animBg="1"/>
      <p:bldP spid="25"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Problem</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Statement</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Object</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Model</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Functionalities</a:t>
              </a:r>
              <a:endParaRPr lang="zh-CN" altLang="en-US" sz="2800" dirty="0">
                <a:latin typeface="华文黑体" pitchFamily="2" charset="-122"/>
                <a:ea typeface="华文黑体" pitchFamily="2" charset="-122"/>
                <a:cs typeface="华文黑体" pitchFamily="2" charset="-122"/>
              </a:endParaRP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Main</a:t>
              </a:r>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Screenshots</a:t>
              </a:r>
              <a:endParaRPr lang="zh-CN" altLang="en-US" sz="2800" dirty="0">
                <a:latin typeface="华文黑体" pitchFamily="2" charset="-122"/>
                <a:ea typeface="华文黑体" pitchFamily="2" charset="-122"/>
                <a:cs typeface="华文黑体" pitchFamily="2" charset="-122"/>
              </a:endParaRPr>
            </a:p>
          </p:txBody>
        </p:sp>
      </p:grpSp>
      <p:sp>
        <p:nvSpPr>
          <p:cNvPr id="25" name="矩形 24"/>
          <p:cNvSpPr/>
          <p:nvPr/>
        </p:nvSpPr>
        <p:spPr>
          <a:xfrm>
            <a:off x="3621305" y="2701888"/>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Approach</a:t>
            </a:r>
            <a:endParaRPr lang="zh-CN" altLang="en-US" sz="2800" dirty="0">
              <a:latin typeface="华文黑体" pitchFamily="2" charset="-122"/>
              <a:ea typeface="华文黑体" pitchFamily="2" charset="-122"/>
              <a:cs typeface="华文黑体" pitchFamily="2" charset="-122"/>
            </a:endParaRPr>
          </a:p>
        </p:txBody>
      </p:sp>
      <p:sp>
        <p:nvSpPr>
          <p:cNvPr id="34" name="矩形 33"/>
          <p:cNvSpPr/>
          <p:nvPr/>
        </p:nvSpPr>
        <p:spPr>
          <a:xfrm>
            <a:off x="2584817" y="2695295"/>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2</a:t>
            </a:r>
            <a:endParaRPr lang="zh-CN" altLang="en-US" sz="3600">
              <a:solidFill>
                <a:srgbClr val="47A7FF"/>
              </a:solidFill>
              <a:latin typeface="HelveticaNeueLT Pro 35 Th" pitchFamily="34" charset="0"/>
            </a:endParaRPr>
          </a:p>
        </p:txBody>
      </p:sp>
      <p:sp>
        <p:nvSpPr>
          <p:cNvPr id="35" name="TextBox 34"/>
          <p:cNvSpPr txBox="1"/>
          <p:nvPr/>
        </p:nvSpPr>
        <p:spPr>
          <a:xfrm>
            <a:off x="9479582"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924697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00"/>
                                        <p:tgtEl>
                                          <p:spTgt spid="35"/>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椭圆 1"/>
          <p:cNvSpPr/>
          <p:nvPr/>
        </p:nvSpPr>
        <p:spPr>
          <a:xfrm>
            <a:off x="4475026" y="1283522"/>
            <a:ext cx="3240360" cy="3240360"/>
          </a:xfrm>
          <a:prstGeom prst="ellips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569742" y="1412776"/>
            <a:ext cx="1050928" cy="1050928"/>
            <a:chOff x="5735166" y="2060848"/>
            <a:chExt cx="576064" cy="576064"/>
          </a:xfrm>
        </p:grpSpPr>
        <p:pic>
          <p:nvPicPr>
            <p:cNvPr id="9" name="Picture 3" descr="C:\Users\Jonahs\Dropbox\Projects SCOTT\MEET Windows Azure\source\Background\tile-icon-bigda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495" y="2117237"/>
              <a:ext cx="463407" cy="463287"/>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735166" y="2060848"/>
              <a:ext cx="576064" cy="57606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2"/>
          <p:cNvSpPr txBox="1"/>
          <p:nvPr/>
        </p:nvSpPr>
        <p:spPr>
          <a:xfrm>
            <a:off x="4990193" y="2629480"/>
            <a:ext cx="2177064" cy="830997"/>
          </a:xfrm>
          <a:prstGeom prst="rect">
            <a:avLst/>
          </a:prstGeom>
          <a:noFill/>
        </p:spPr>
        <p:txBody>
          <a:bodyPr wrap="square" rtlCol="0">
            <a:spAutoFit/>
          </a:bodyPr>
          <a:lstStyle/>
          <a:p>
            <a:pPr algn="ctr"/>
            <a:r>
              <a:rPr lang="en-US" altLang="zh-CN" sz="2400" dirty="0">
                <a:solidFill>
                  <a:schemeClr val="bg1"/>
                </a:solidFill>
                <a:latin typeface="华文黑体" pitchFamily="2" charset="-122"/>
                <a:ea typeface="华文黑体" pitchFamily="2" charset="-122"/>
                <a:cs typeface="华文黑体" pitchFamily="2" charset="-122"/>
              </a:rPr>
              <a:t>Administrator</a:t>
            </a:r>
            <a:r>
              <a:rPr lang="zh-CN" altLang="en-US" sz="2400" dirty="0">
                <a:solidFill>
                  <a:schemeClr val="bg1"/>
                </a:solidFill>
                <a:latin typeface="华文黑体" pitchFamily="2" charset="-122"/>
                <a:ea typeface="华文黑体" pitchFamily="2" charset="-122"/>
                <a:cs typeface="华文黑体" pitchFamily="2" charset="-122"/>
              </a:rPr>
              <a:t> </a:t>
            </a:r>
            <a:r>
              <a:rPr lang="en-US" altLang="zh-CN" sz="2400" dirty="0">
                <a:solidFill>
                  <a:schemeClr val="bg1"/>
                </a:solidFill>
                <a:latin typeface="华文黑体" pitchFamily="2" charset="-122"/>
                <a:ea typeface="华文黑体" pitchFamily="2" charset="-122"/>
                <a:cs typeface="华文黑体" pitchFamily="2" charset="-122"/>
              </a:rPr>
              <a:t>end</a:t>
            </a:r>
            <a:endParaRPr lang="zh-CN" altLang="en-US" sz="2400" dirty="0">
              <a:solidFill>
                <a:schemeClr val="bg1"/>
              </a:solidFill>
              <a:latin typeface="华文细黑" pitchFamily="2" charset="-122"/>
              <a:ea typeface="华文细黑" pitchFamily="2" charset="-122"/>
              <a:cs typeface="华文黑体" pitchFamily="2" charset="-122"/>
            </a:endParaRPr>
          </a:p>
        </p:txBody>
      </p:sp>
      <p:cxnSp>
        <p:nvCxnSpPr>
          <p:cNvPr id="7" name="直接连接符 6"/>
          <p:cNvCxnSpPr/>
          <p:nvPr/>
        </p:nvCxnSpPr>
        <p:spPr>
          <a:xfrm>
            <a:off x="5057901" y="3385046"/>
            <a:ext cx="2074609"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01462" y="3387329"/>
            <a:ext cx="2101856" cy="1138773"/>
          </a:xfrm>
          <a:prstGeom prst="rect">
            <a:avLst/>
          </a:prstGeom>
          <a:noFill/>
        </p:spPr>
        <p:txBody>
          <a:bodyPr wrap="square" rtlCol="0">
            <a:spAutoFit/>
          </a:bodyPr>
          <a:lstStyle/>
          <a:p>
            <a:pPr algn="ctr"/>
            <a:r>
              <a:rPr lang="en" altLang="zh-CN" dirty="0">
                <a:solidFill>
                  <a:schemeClr val="bg1"/>
                </a:solidFill>
                <a:latin typeface="华文细黑" pitchFamily="2" charset="-122"/>
                <a:ea typeface="华文细黑" pitchFamily="2" charset="-122"/>
                <a:cs typeface="华文黑体" pitchFamily="2" charset="-122"/>
              </a:rPr>
              <a:t>Management and phased analysis of data</a:t>
            </a:r>
          </a:p>
          <a:p>
            <a:pPr algn="ctr"/>
            <a:endParaRPr lang="en" altLang="zh-CN" sz="1400" dirty="0">
              <a:solidFill>
                <a:schemeClr val="bg1"/>
              </a:solidFill>
              <a:latin typeface="华文细黑" pitchFamily="2" charset="-122"/>
              <a:ea typeface="华文细黑" pitchFamily="2" charset="-122"/>
              <a:cs typeface="华文黑体" pitchFamily="2" charset="-122"/>
            </a:endParaRPr>
          </a:p>
        </p:txBody>
      </p:sp>
      <p:sp>
        <p:nvSpPr>
          <p:cNvPr id="11" name="矩形 10"/>
          <p:cNvSpPr/>
          <p:nvPr/>
        </p:nvSpPr>
        <p:spPr>
          <a:xfrm>
            <a:off x="1576357" y="2286408"/>
            <a:ext cx="2299611" cy="1718617"/>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390172" y="2246259"/>
            <a:ext cx="2313546" cy="1758797"/>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322983" y="2474861"/>
            <a:ext cx="540060" cy="540060"/>
            <a:chOff x="2492916" y="2200655"/>
            <a:chExt cx="432048" cy="432048"/>
          </a:xfrm>
        </p:grpSpPr>
        <p:sp>
          <p:nvSpPr>
            <p:cNvPr id="21" name="Freeform 79"/>
            <p:cNvSpPr>
              <a:spLocks noEditPoints="1"/>
            </p:cNvSpPr>
            <p:nvPr/>
          </p:nvSpPr>
          <p:spPr bwMode="auto">
            <a:xfrm>
              <a:off x="2546450" y="2267380"/>
              <a:ext cx="324981" cy="298599"/>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6" name="圆角矩形 25"/>
            <p:cNvSpPr/>
            <p:nvPr/>
          </p:nvSpPr>
          <p:spPr>
            <a:xfrm>
              <a:off x="2492916" y="2200655"/>
              <a:ext cx="432048" cy="432048"/>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p:nvSpPr>
        <p:spPr>
          <a:xfrm>
            <a:off x="1860793" y="3137403"/>
            <a:ext cx="1735384" cy="400110"/>
          </a:xfrm>
          <a:prstGeom prst="rect">
            <a:avLst/>
          </a:prstGeom>
          <a:noFill/>
        </p:spPr>
        <p:txBody>
          <a:bodyPr wrap="square" rtlCol="0">
            <a:spAutoFit/>
          </a:bodyPr>
          <a:lstStyle/>
          <a:p>
            <a:pPr algn="ctr"/>
            <a:r>
              <a:rPr lang="en-US" altLang="zh-CN" sz="2000" dirty="0">
                <a:solidFill>
                  <a:schemeClr val="bg1"/>
                </a:solidFill>
                <a:latin typeface="华文细黑" pitchFamily="2" charset="-122"/>
                <a:ea typeface="华文细黑" pitchFamily="2" charset="-122"/>
                <a:cs typeface="华文黑体" pitchFamily="2" charset="-122"/>
              </a:rPr>
              <a:t>Elder</a:t>
            </a:r>
            <a:r>
              <a:rPr lang="zh-CN" altLang="en-US" sz="2000" dirty="0">
                <a:solidFill>
                  <a:schemeClr val="bg1"/>
                </a:solidFill>
                <a:latin typeface="华文细黑" pitchFamily="2" charset="-122"/>
                <a:ea typeface="华文细黑" pitchFamily="2" charset="-122"/>
                <a:cs typeface="华文黑体" pitchFamily="2" charset="-122"/>
              </a:rPr>
              <a:t> </a:t>
            </a:r>
            <a:r>
              <a:rPr lang="en-US" altLang="zh-CN" sz="2000" dirty="0">
                <a:solidFill>
                  <a:schemeClr val="bg1"/>
                </a:solidFill>
                <a:latin typeface="华文细黑" pitchFamily="2" charset="-122"/>
                <a:ea typeface="华文细黑" pitchFamily="2" charset="-122"/>
                <a:cs typeface="华文黑体" pitchFamily="2" charset="-122"/>
              </a:rPr>
              <a:t>end</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32" name="TextBox 31"/>
          <p:cNvSpPr txBox="1"/>
          <p:nvPr/>
        </p:nvSpPr>
        <p:spPr>
          <a:xfrm>
            <a:off x="8674608" y="3084211"/>
            <a:ext cx="2082538" cy="707886"/>
          </a:xfrm>
          <a:prstGeom prst="rect">
            <a:avLst/>
          </a:prstGeom>
          <a:noFill/>
        </p:spPr>
        <p:txBody>
          <a:bodyPr wrap="square" rtlCol="0">
            <a:spAutoFit/>
          </a:bodyPr>
          <a:lstStyle/>
          <a:p>
            <a:pPr algn="ctr"/>
            <a:r>
              <a:rPr lang="en-US" altLang="zh-CN" sz="2000" dirty="0" err="1">
                <a:solidFill>
                  <a:schemeClr val="bg1"/>
                </a:solidFill>
                <a:latin typeface="华文黑体" pitchFamily="2" charset="-122"/>
                <a:ea typeface="华文黑体" pitchFamily="2" charset="-122"/>
                <a:cs typeface="华文黑体" pitchFamily="2" charset="-122"/>
              </a:rPr>
              <a:t>NursingWorker</a:t>
            </a:r>
            <a:r>
              <a:rPr lang="zh-CN" altLang="en-US" sz="2000" dirty="0">
                <a:solidFill>
                  <a:schemeClr val="bg1"/>
                </a:solidFill>
                <a:latin typeface="华文黑体" pitchFamily="2" charset="-122"/>
                <a:ea typeface="华文黑体" pitchFamily="2" charset="-122"/>
                <a:cs typeface="华文黑体" pitchFamily="2" charset="-122"/>
              </a:rPr>
              <a:t> </a:t>
            </a:r>
            <a:r>
              <a:rPr lang="en-US" altLang="zh-CN" sz="2000" dirty="0">
                <a:solidFill>
                  <a:schemeClr val="bg1"/>
                </a:solidFill>
                <a:latin typeface="华文黑体" pitchFamily="2" charset="-122"/>
                <a:ea typeface="华文黑体" pitchFamily="2" charset="-122"/>
                <a:cs typeface="华文黑体" pitchFamily="2" charset="-122"/>
              </a:rPr>
              <a:t>end</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18" name="右箭头 17"/>
          <p:cNvSpPr/>
          <p:nvPr/>
        </p:nvSpPr>
        <p:spPr>
          <a:xfrm>
            <a:off x="3983980" y="2735158"/>
            <a:ext cx="360040" cy="337088"/>
          </a:xfrm>
          <a:prstGeom prst="rightArrow">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flipH="1">
            <a:off x="7823398" y="2735158"/>
            <a:ext cx="360040" cy="337088"/>
          </a:xfrm>
          <a:prstGeom prst="rightArrow">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2032168" y="4871482"/>
            <a:ext cx="1951812" cy="400110"/>
          </a:xfrm>
          <a:prstGeom prst="rect">
            <a:avLst/>
          </a:prstGeom>
          <a:noFill/>
        </p:spPr>
        <p:txBody>
          <a:bodyPr wrap="square" rtlCol="0">
            <a:spAutoFit/>
          </a:bodyPr>
          <a:lstStyle/>
          <a:p>
            <a:r>
              <a:rPr lang="en-US" altLang="zh-CN" sz="2000" dirty="0">
                <a:solidFill>
                  <a:schemeClr val="bg1"/>
                </a:solidFill>
                <a:latin typeface="华文黑体" pitchFamily="2" charset="-122"/>
                <a:ea typeface="华文黑体" pitchFamily="2" charset="-122"/>
                <a:cs typeface="华文黑体" pitchFamily="2" charset="-122"/>
              </a:rPr>
              <a:t>Illustration</a:t>
            </a:r>
            <a:r>
              <a:rPr lang="zh-CN" altLang="en-US" sz="2000" dirty="0">
                <a:solidFill>
                  <a:schemeClr val="bg1"/>
                </a:solidFill>
                <a:latin typeface="华文黑体" pitchFamily="2" charset="-122"/>
                <a:ea typeface="华文黑体" pitchFamily="2" charset="-122"/>
                <a:cs typeface="华文黑体" pitchFamily="2" charset="-122"/>
              </a:rPr>
              <a:t>：</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39" name="TextBox 38"/>
          <p:cNvSpPr txBox="1"/>
          <p:nvPr/>
        </p:nvSpPr>
        <p:spPr>
          <a:xfrm>
            <a:off x="1486694" y="5498068"/>
            <a:ext cx="9270452" cy="1292662"/>
          </a:xfrm>
          <a:prstGeom prst="rect">
            <a:avLst/>
          </a:prstGeom>
          <a:noFill/>
        </p:spPr>
        <p:txBody>
          <a:bodyPr wrap="square" rtlCol="0">
            <a:spAutoFit/>
          </a:bodyPr>
          <a:lstStyle/>
          <a:p>
            <a:r>
              <a:rPr lang="en" altLang="zh-CN" sz="1600" b="1" dirty="0">
                <a:solidFill>
                  <a:schemeClr val="bg1"/>
                </a:solidFill>
                <a:latin typeface="华文细黑" pitchFamily="2" charset="-122"/>
                <a:ea typeface="华文细黑" pitchFamily="2" charset="-122"/>
                <a:cs typeface="华文黑体" pitchFamily="2" charset="-122"/>
              </a:rPr>
              <a:t>The interaction between administrators and the elderly is one-way, while the interaction between nurses and the elderly is two-way. But in the above three relationships, the most important is the relationship between the elderly and the caregivers and managers. These two relationships directly determine the accuracy and stability of high-level statistical data.</a:t>
            </a:r>
          </a:p>
          <a:p>
            <a:endParaRPr lang="en" altLang="zh-CN" sz="1400" dirty="0">
              <a:solidFill>
                <a:schemeClr val="bg1"/>
              </a:solidFill>
              <a:latin typeface="华文细黑" pitchFamily="2" charset="-122"/>
              <a:ea typeface="华文细黑" pitchFamily="2" charset="-122"/>
              <a:cs typeface="华文黑体" pitchFamily="2" charset="-122"/>
            </a:endParaRPr>
          </a:p>
        </p:txBody>
      </p:sp>
      <p:sp>
        <p:nvSpPr>
          <p:cNvPr id="40" name="Freeform 88"/>
          <p:cNvSpPr>
            <a:spLocks noEditPoints="1"/>
          </p:cNvSpPr>
          <p:nvPr/>
        </p:nvSpPr>
        <p:spPr bwMode="auto">
          <a:xfrm>
            <a:off x="1558702" y="4845067"/>
            <a:ext cx="444411" cy="444295"/>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cxnSp>
        <p:nvCxnSpPr>
          <p:cNvPr id="41" name="直接连接符 40"/>
          <p:cNvCxnSpPr/>
          <p:nvPr/>
        </p:nvCxnSpPr>
        <p:spPr>
          <a:xfrm>
            <a:off x="1558702" y="5445224"/>
            <a:ext cx="9145016"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7823398" y="260648"/>
            <a:ext cx="3961588"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36"/>
          <p:cNvSpPr txBox="1"/>
          <p:nvPr/>
        </p:nvSpPr>
        <p:spPr>
          <a:xfrm>
            <a:off x="7839674" y="274941"/>
            <a:ext cx="394531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Approach</a:t>
            </a:r>
            <a:r>
              <a:rPr lang="zh-CN" altLang="en-US" sz="2800" dirty="0"/>
              <a:t> </a:t>
            </a:r>
            <a:r>
              <a:rPr lang="en-US" altLang="zh-CN" sz="2800" dirty="0"/>
              <a:t>for</a:t>
            </a:r>
            <a:r>
              <a:rPr lang="zh-CN" altLang="en-US" sz="2800" dirty="0"/>
              <a:t> </a:t>
            </a:r>
            <a:r>
              <a:rPr lang="en-US" altLang="zh-CN" sz="2800" dirty="0"/>
              <a:t>enterprise</a:t>
            </a:r>
            <a:endParaRPr lang="zh-CN" altLang="en-US" sz="2800" dirty="0"/>
          </a:p>
        </p:txBody>
      </p:sp>
      <p:grpSp>
        <p:nvGrpSpPr>
          <p:cNvPr id="30" name="组合 29">
            <a:extLst>
              <a:ext uri="{FF2B5EF4-FFF2-40B4-BE49-F238E27FC236}">
                <a16:creationId xmlns:a16="http://schemas.microsoft.com/office/drawing/2014/main" id="{5B255002-CEE9-E349-B8F4-DC414A9483AB}"/>
              </a:ext>
            </a:extLst>
          </p:cNvPr>
          <p:cNvGrpSpPr/>
          <p:nvPr/>
        </p:nvGrpSpPr>
        <p:grpSpPr>
          <a:xfrm>
            <a:off x="2530482" y="2533564"/>
            <a:ext cx="540060" cy="540060"/>
            <a:chOff x="2492916" y="2200655"/>
            <a:chExt cx="432048" cy="432048"/>
          </a:xfrm>
        </p:grpSpPr>
        <p:sp>
          <p:nvSpPr>
            <p:cNvPr id="42" name="Freeform 79">
              <a:extLst>
                <a:ext uri="{FF2B5EF4-FFF2-40B4-BE49-F238E27FC236}">
                  <a16:creationId xmlns:a16="http://schemas.microsoft.com/office/drawing/2014/main" id="{200BA6E3-9D08-BE49-882E-E71735C92B16}"/>
                </a:ext>
              </a:extLst>
            </p:cNvPr>
            <p:cNvSpPr>
              <a:spLocks noEditPoints="1"/>
            </p:cNvSpPr>
            <p:nvPr/>
          </p:nvSpPr>
          <p:spPr bwMode="auto">
            <a:xfrm>
              <a:off x="2546450" y="2267380"/>
              <a:ext cx="324981" cy="298599"/>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43" name="圆角矩形 42">
              <a:extLst>
                <a:ext uri="{FF2B5EF4-FFF2-40B4-BE49-F238E27FC236}">
                  <a16:creationId xmlns:a16="http://schemas.microsoft.com/office/drawing/2014/main" id="{D1E3E13D-7F65-CF4C-AEDB-D10BF9BC4F74}"/>
                </a:ext>
              </a:extLst>
            </p:cNvPr>
            <p:cNvSpPr/>
            <p:nvPr/>
          </p:nvSpPr>
          <p:spPr>
            <a:xfrm>
              <a:off x="2492916" y="2200655"/>
              <a:ext cx="432048" cy="432048"/>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03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300"/>
                                        <p:tgtEl>
                                          <p:spTgt spid="37"/>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53" presetClass="entr" presetSubtype="16"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500" fill="hold"/>
                                        <p:tgtEl>
                                          <p:spTgt spid="32"/>
                                        </p:tgtEl>
                                        <p:attrNameLst>
                                          <p:attrName>ppt_w</p:attrName>
                                        </p:attrNameLst>
                                      </p:cBhvr>
                                      <p:tavLst>
                                        <p:tav tm="0">
                                          <p:val>
                                            <p:fltVal val="0"/>
                                          </p:val>
                                        </p:tav>
                                        <p:tav tm="100000">
                                          <p:val>
                                            <p:strVal val="#ppt_w"/>
                                          </p:val>
                                        </p:tav>
                                      </p:tavLst>
                                    </p:anim>
                                    <p:anim calcmode="lin" valueType="num">
                                      <p:cBhvr>
                                        <p:cTn id="59" dur="500" fill="hold"/>
                                        <p:tgtEl>
                                          <p:spTgt spid="32"/>
                                        </p:tgtEl>
                                        <p:attrNameLst>
                                          <p:attrName>ppt_h</p:attrName>
                                        </p:attrNameLst>
                                      </p:cBhvr>
                                      <p:tavLst>
                                        <p:tav tm="0">
                                          <p:val>
                                            <p:fltVal val="0"/>
                                          </p:val>
                                        </p:tav>
                                        <p:tav tm="100000">
                                          <p:val>
                                            <p:strVal val="#ppt_h"/>
                                          </p:val>
                                        </p:tav>
                                      </p:tavLst>
                                    </p:anim>
                                    <p:animEffect transition="in" filter="fade">
                                      <p:cBhvr>
                                        <p:cTn id="60" dur="500"/>
                                        <p:tgtEl>
                                          <p:spTgt spid="32"/>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right)">
                                      <p:cBhvr>
                                        <p:cTn id="67" dur="500"/>
                                        <p:tgtEl>
                                          <p:spTgt spid="36"/>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1500"/>
                            </p:stCondLst>
                            <p:childTnLst>
                              <p:par>
                                <p:cTn id="79" presetID="23" presetClass="entr" presetSubtype="36" fill="hold" grpId="0" nodeType="after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strVal val="(6*min(max(#ppt_w*#ppt_h,.3),1)-7.4)/-.7*#ppt_w"/>
                                          </p:val>
                                        </p:tav>
                                        <p:tav tm="100000">
                                          <p:val>
                                            <p:strVal val="#ppt_w"/>
                                          </p:val>
                                        </p:tav>
                                      </p:tavLst>
                                    </p:anim>
                                    <p:anim calcmode="lin" valueType="num">
                                      <p:cBhvr>
                                        <p:cTn id="82" dur="500" fill="hold"/>
                                        <p:tgtEl>
                                          <p:spTgt spid="39"/>
                                        </p:tgtEl>
                                        <p:attrNameLst>
                                          <p:attrName>ppt_h</p:attrName>
                                        </p:attrNameLst>
                                      </p:cBhvr>
                                      <p:tavLst>
                                        <p:tav tm="0">
                                          <p:val>
                                            <p:strVal val="(6*min(max(#ppt_w*#ppt_h,.3),1)-7.4)/-.7*#ppt_h"/>
                                          </p:val>
                                        </p:tav>
                                        <p:tav tm="100000">
                                          <p:val>
                                            <p:strVal val="#ppt_h"/>
                                          </p:val>
                                        </p:tav>
                                      </p:tavLst>
                                    </p:anim>
                                    <p:anim calcmode="lin" valueType="num">
                                      <p:cBhvr>
                                        <p:cTn id="83" dur="500" fill="hold"/>
                                        <p:tgtEl>
                                          <p:spTgt spid="39"/>
                                        </p:tgtEl>
                                        <p:attrNameLst>
                                          <p:attrName>ppt_x</p:attrName>
                                        </p:attrNameLst>
                                      </p:cBhvr>
                                      <p:tavLst>
                                        <p:tav tm="0">
                                          <p:val>
                                            <p:fltVal val="0.5"/>
                                          </p:val>
                                        </p:tav>
                                        <p:tav tm="100000">
                                          <p:val>
                                            <p:strVal val="#ppt_x"/>
                                          </p:val>
                                        </p:tav>
                                      </p:tavLst>
                                    </p:anim>
                                    <p:anim calcmode="lin" valueType="num">
                                      <p:cBhvr>
                                        <p:cTn id="84" dur="500" fill="hold"/>
                                        <p:tgtEl>
                                          <p:spTgt spid="39"/>
                                        </p:tgtEl>
                                        <p:attrNameLst>
                                          <p:attrName>ppt_y</p:attrName>
                                        </p:attrNameLst>
                                      </p:cBhvr>
                                      <p:tavLst>
                                        <p:tav tm="0">
                                          <p:val>
                                            <p:strVal val="1+(6*min(max(#ppt_w*#ppt_h,.3),1)-7.4)/-.7*#ppt_h/2"/>
                                          </p:val>
                                        </p:tav>
                                        <p:tav tm="100000">
                                          <p:val>
                                            <p:strVal val="#ppt_y"/>
                                          </p:val>
                                        </p:tav>
                                      </p:tavLst>
                                    </p:anim>
                                  </p:childTnLst>
                                </p:cTn>
                              </p:par>
                              <p:par>
                                <p:cTn id="85" presetID="53" presetClass="entr" presetSubtype="16"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6" grpId="0"/>
      <p:bldP spid="11" grpId="0" animBg="1"/>
      <p:bldP spid="20" grpId="0" animBg="1"/>
      <p:bldP spid="31" grpId="0"/>
      <p:bldP spid="32" grpId="0"/>
      <p:bldP spid="18" grpId="0" animBg="1"/>
      <p:bldP spid="36" grpId="0" animBg="1"/>
      <p:bldP spid="38" grpId="0"/>
      <p:bldP spid="39" grpId="0"/>
      <p:bldP spid="40" grpId="0" animBg="1"/>
      <p:bldP spid="33" grpId="0" animBg="1"/>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cxnSp>
        <p:nvCxnSpPr>
          <p:cNvPr id="21" name="直接连接符 20"/>
          <p:cNvCxnSpPr/>
          <p:nvPr/>
        </p:nvCxnSpPr>
        <p:spPr>
          <a:xfrm flipH="1">
            <a:off x="4518363" y="2976496"/>
            <a:ext cx="589732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081088" y="3786067"/>
            <a:ext cx="533459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2566814" y="4581128"/>
            <a:ext cx="784887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947703" y="5373216"/>
            <a:ext cx="646798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流程图: 决策 30"/>
          <p:cNvSpPr/>
          <p:nvPr/>
        </p:nvSpPr>
        <p:spPr>
          <a:xfrm>
            <a:off x="2926854" y="2026406"/>
            <a:ext cx="1650178" cy="1543264"/>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HelveticaNeueLT Pro 35 Th" pitchFamily="34" charset="0"/>
              </a:rPr>
              <a:t>elder</a:t>
            </a:r>
            <a:endParaRPr lang="zh-CN" altLang="en-US" sz="2400" dirty="0">
              <a:latin typeface="HelveticaNeueLT Pro 35 Th" pitchFamily="34" charset="0"/>
            </a:endParaRPr>
          </a:p>
        </p:txBody>
      </p:sp>
      <p:sp>
        <p:nvSpPr>
          <p:cNvPr id="37" name="流程图: 决策 36"/>
          <p:cNvSpPr/>
          <p:nvPr/>
        </p:nvSpPr>
        <p:spPr>
          <a:xfrm>
            <a:off x="2716795" y="3746322"/>
            <a:ext cx="2004253" cy="1952492"/>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NeueLT Pro 35 Th" pitchFamily="34" charset="0"/>
              </a:rPr>
              <a:t>Nursing</a:t>
            </a:r>
            <a:endParaRPr lang="zh-CN" altLang="en-US" sz="2400" dirty="0">
              <a:latin typeface="HelveticaNeueLT Pro 35 Th" pitchFamily="34" charset="0"/>
            </a:endParaRPr>
          </a:p>
        </p:txBody>
      </p:sp>
      <p:sp>
        <p:nvSpPr>
          <p:cNvPr id="38" name="流程图: 决策 37"/>
          <p:cNvSpPr/>
          <p:nvPr/>
        </p:nvSpPr>
        <p:spPr>
          <a:xfrm>
            <a:off x="1063942" y="2414174"/>
            <a:ext cx="2516969" cy="2451967"/>
          </a:xfrm>
          <a:prstGeom prst="flowChartDecision">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HelveticaNeueLT Pro 35 Th" pitchFamily="34" charset="0"/>
              </a:rPr>
              <a:t>admin</a:t>
            </a:r>
            <a:endParaRPr lang="zh-CN" altLang="en-US" sz="2800" dirty="0">
              <a:latin typeface="HelveticaNeueLT Pro 35 Th" pitchFamily="34" charset="0"/>
            </a:endParaRPr>
          </a:p>
        </p:txBody>
      </p:sp>
      <p:sp>
        <p:nvSpPr>
          <p:cNvPr id="46" name="流程图: 决策 45"/>
          <p:cNvSpPr/>
          <p:nvPr/>
        </p:nvSpPr>
        <p:spPr>
          <a:xfrm>
            <a:off x="3844532" y="3045706"/>
            <a:ext cx="1347661" cy="1260347"/>
          </a:xfrm>
          <a:prstGeom prst="flowChartDecision">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HelveticaNeueLT Pro 35 Th" pitchFamily="34" charset="0"/>
              </a:rPr>
              <a:t>interact</a:t>
            </a:r>
            <a:endParaRPr lang="zh-CN" altLang="en-US" sz="2000" dirty="0">
              <a:latin typeface="HelveticaNeueLT Pro 35 Th" pitchFamily="34" charset="0"/>
            </a:endParaRPr>
          </a:p>
        </p:txBody>
      </p:sp>
      <p:sp>
        <p:nvSpPr>
          <p:cNvPr id="48" name="矩形 47"/>
          <p:cNvSpPr/>
          <p:nvPr/>
        </p:nvSpPr>
        <p:spPr>
          <a:xfrm>
            <a:off x="7540384" y="2453743"/>
            <a:ext cx="4172798" cy="861774"/>
          </a:xfrm>
          <a:prstGeom prst="rect">
            <a:avLst/>
          </a:prstGeom>
        </p:spPr>
        <p:txBody>
          <a:bodyPr wrap="square">
            <a:spAutoFit/>
          </a:bodyPr>
          <a:lstStyle/>
          <a:p>
            <a:r>
              <a:rPr lang="en" altLang="zh-CN" dirty="0">
                <a:solidFill>
                  <a:schemeClr val="bg1"/>
                </a:solidFill>
                <a:latin typeface="华文黑体" pitchFamily="2" charset="-122"/>
                <a:ea typeface="华文黑体" pitchFamily="2" charset="-122"/>
                <a:cs typeface="华文黑体" pitchFamily="2" charset="-122"/>
              </a:rPr>
              <a:t>Simple Logic Oriented</a:t>
            </a:r>
            <a:r>
              <a:rPr lang="zh-CN" altLang="en-US" dirty="0">
                <a:solidFill>
                  <a:schemeClr val="bg1"/>
                </a:solidFill>
                <a:latin typeface="华文黑体" pitchFamily="2" charset="-122"/>
                <a:ea typeface="华文黑体" pitchFamily="2" charset="-122"/>
                <a:cs typeface="华文黑体" pitchFamily="2" charset="-122"/>
              </a:rPr>
              <a:t>      </a:t>
            </a:r>
            <a:r>
              <a:rPr lang="en-US" altLang="zh-CN" sz="3200" b="1" dirty="0">
                <a:solidFill>
                  <a:schemeClr val="bg1"/>
                </a:solidFill>
                <a:latin typeface="华文黑体" pitchFamily="2" charset="-122"/>
                <a:ea typeface="华文黑体" pitchFamily="2" charset="-122"/>
                <a:cs typeface="华文黑体" pitchFamily="2" charset="-122"/>
              </a:rPr>
              <a:t>1</a:t>
            </a:r>
            <a:endParaRPr lang="en" altLang="zh-CN" sz="3200" b="1" dirty="0">
              <a:solidFill>
                <a:schemeClr val="bg1"/>
              </a:solidFill>
              <a:latin typeface="华文黑体" pitchFamily="2" charset="-122"/>
              <a:ea typeface="华文黑体" pitchFamily="2" charset="-122"/>
              <a:cs typeface="华文黑体" pitchFamily="2" charset="-122"/>
            </a:endParaRPr>
          </a:p>
          <a:p>
            <a:endParaRPr lang="en" altLang="zh-CN" dirty="0">
              <a:solidFill>
                <a:schemeClr val="bg1"/>
              </a:solidFill>
              <a:latin typeface="华文黑体" pitchFamily="2" charset="-122"/>
              <a:ea typeface="华文黑体" pitchFamily="2" charset="-122"/>
              <a:cs typeface="华文黑体" pitchFamily="2" charset="-122"/>
            </a:endParaRPr>
          </a:p>
        </p:txBody>
      </p:sp>
      <p:sp>
        <p:nvSpPr>
          <p:cNvPr id="49" name="矩形 48"/>
          <p:cNvSpPr/>
          <p:nvPr/>
        </p:nvSpPr>
        <p:spPr>
          <a:xfrm>
            <a:off x="7655142" y="3198353"/>
            <a:ext cx="3067425" cy="861774"/>
          </a:xfrm>
          <a:prstGeom prst="rect">
            <a:avLst/>
          </a:prstGeom>
        </p:spPr>
        <p:txBody>
          <a:bodyPr wrap="square">
            <a:spAutoFit/>
          </a:bodyPr>
          <a:lstStyle/>
          <a:p>
            <a:r>
              <a:rPr lang="en" altLang="zh-CN" dirty="0">
                <a:solidFill>
                  <a:schemeClr val="bg1"/>
                </a:solidFill>
                <a:latin typeface="华文黑体" pitchFamily="2" charset="-122"/>
                <a:ea typeface="华文黑体" pitchFamily="2" charset="-122"/>
                <a:cs typeface="华文黑体" pitchFamily="2" charset="-122"/>
              </a:rPr>
              <a:t>Close combination</a:t>
            </a:r>
            <a:r>
              <a:rPr lang="zh-CN" altLang="en-US" dirty="0">
                <a:solidFill>
                  <a:schemeClr val="bg1"/>
                </a:solidFill>
                <a:latin typeface="华文黑体" pitchFamily="2" charset="-122"/>
                <a:ea typeface="华文黑体" pitchFamily="2" charset="-122"/>
                <a:cs typeface="华文黑体" pitchFamily="2" charset="-122"/>
              </a:rPr>
              <a:t>         </a:t>
            </a:r>
            <a:r>
              <a:rPr lang="en-US" altLang="zh-CN" sz="3200" b="1" dirty="0">
                <a:solidFill>
                  <a:schemeClr val="bg1"/>
                </a:solidFill>
                <a:latin typeface="华文黑体" pitchFamily="2" charset="-122"/>
                <a:ea typeface="华文黑体" pitchFamily="2" charset="-122"/>
                <a:cs typeface="华文黑体" pitchFamily="2" charset="-122"/>
              </a:rPr>
              <a:t>2</a:t>
            </a:r>
            <a:endParaRPr lang="en" altLang="zh-CN" sz="3200" dirty="0">
              <a:solidFill>
                <a:schemeClr val="bg1"/>
              </a:solidFill>
              <a:latin typeface="华文黑体" pitchFamily="2" charset="-122"/>
              <a:ea typeface="华文黑体" pitchFamily="2" charset="-122"/>
              <a:cs typeface="华文黑体" pitchFamily="2" charset="-122"/>
            </a:endParaRPr>
          </a:p>
          <a:p>
            <a:endParaRPr lang="en" altLang="zh-CN" dirty="0">
              <a:solidFill>
                <a:schemeClr val="bg1"/>
              </a:solidFill>
              <a:latin typeface="华文黑体" pitchFamily="2" charset="-122"/>
              <a:ea typeface="华文黑体" pitchFamily="2" charset="-122"/>
              <a:cs typeface="华文黑体" pitchFamily="2" charset="-122"/>
            </a:endParaRPr>
          </a:p>
        </p:txBody>
      </p:sp>
      <p:sp>
        <p:nvSpPr>
          <p:cNvPr id="50" name="矩形 49"/>
          <p:cNvSpPr/>
          <p:nvPr/>
        </p:nvSpPr>
        <p:spPr>
          <a:xfrm>
            <a:off x="4730221" y="3823824"/>
            <a:ext cx="5992346" cy="1138773"/>
          </a:xfrm>
          <a:prstGeom prst="rect">
            <a:avLst/>
          </a:prstGeom>
        </p:spPr>
        <p:txBody>
          <a:bodyPr wrap="none">
            <a:spAutoFit/>
          </a:bodyPr>
          <a:lstStyle/>
          <a:p>
            <a:r>
              <a:rPr lang="en" altLang="zh-CN" dirty="0">
                <a:solidFill>
                  <a:schemeClr val="bg1"/>
                </a:solidFill>
                <a:latin typeface="华文黑体" pitchFamily="2" charset="-122"/>
                <a:ea typeface="华文黑体" pitchFamily="2" charset="-122"/>
                <a:cs typeface="华文黑体" pitchFamily="2" charset="-122"/>
              </a:rPr>
              <a:t>Information exchange at the bottom of the </a:t>
            </a:r>
          </a:p>
          <a:p>
            <a:r>
              <a:rPr lang="en" altLang="zh-CN" dirty="0">
                <a:solidFill>
                  <a:schemeClr val="bg1"/>
                </a:solidFill>
                <a:latin typeface="华文黑体" pitchFamily="2" charset="-122"/>
                <a:ea typeface="华文黑体" pitchFamily="2" charset="-122"/>
                <a:cs typeface="华文黑体" pitchFamily="2" charset="-122"/>
              </a:rPr>
              <a:t>Elderly</a:t>
            </a:r>
            <a:r>
              <a:rPr lang="zh-CN" altLang="en-US" dirty="0">
                <a:solidFill>
                  <a:schemeClr val="bg1"/>
                </a:solidFill>
                <a:latin typeface="华文黑体" pitchFamily="2" charset="-122"/>
                <a:ea typeface="华文黑体" pitchFamily="2" charset="-122"/>
                <a:cs typeface="华文黑体" pitchFamily="2" charset="-122"/>
              </a:rPr>
              <a:t> </a:t>
            </a:r>
            <a:r>
              <a:rPr lang="en-US" altLang="zh-CN" dirty="0">
                <a:solidFill>
                  <a:schemeClr val="bg1"/>
                </a:solidFill>
                <a:latin typeface="华文黑体" pitchFamily="2" charset="-122"/>
                <a:ea typeface="华文黑体" pitchFamily="2" charset="-122"/>
                <a:cs typeface="华文黑体" pitchFamily="2" charset="-122"/>
              </a:rPr>
              <a:t>and</a:t>
            </a:r>
            <a:r>
              <a:rPr lang="en" altLang="zh-CN" dirty="0">
                <a:solidFill>
                  <a:schemeClr val="bg1"/>
                </a:solidFill>
                <a:latin typeface="华文黑体" pitchFamily="2" charset="-122"/>
                <a:ea typeface="华文黑体" pitchFamily="2" charset="-122"/>
                <a:cs typeface="华文黑体" pitchFamily="2" charset="-122"/>
              </a:rPr>
              <a:t> periodic summary by administrators</a:t>
            </a:r>
            <a:r>
              <a:rPr lang="zh-CN" altLang="en-US" dirty="0">
                <a:solidFill>
                  <a:schemeClr val="bg1"/>
                </a:solidFill>
                <a:latin typeface="华文黑体" pitchFamily="2" charset="-122"/>
                <a:ea typeface="华文黑体" pitchFamily="2" charset="-122"/>
                <a:cs typeface="华文黑体" pitchFamily="2" charset="-122"/>
              </a:rPr>
              <a:t>      </a:t>
            </a:r>
            <a:r>
              <a:rPr lang="en-US" altLang="zh-CN" sz="3200" dirty="0">
                <a:solidFill>
                  <a:schemeClr val="bg1"/>
                </a:solidFill>
                <a:latin typeface="华文黑体" pitchFamily="2" charset="-122"/>
                <a:ea typeface="华文黑体" pitchFamily="2" charset="-122"/>
                <a:cs typeface="华文黑体" pitchFamily="2" charset="-122"/>
              </a:rPr>
              <a:t>3</a:t>
            </a:r>
            <a:endParaRPr lang="en" altLang="zh-CN" sz="3200" dirty="0">
              <a:solidFill>
                <a:schemeClr val="bg1"/>
              </a:solidFill>
              <a:latin typeface="华文黑体" pitchFamily="2" charset="-122"/>
              <a:ea typeface="华文黑体" pitchFamily="2" charset="-122"/>
              <a:cs typeface="华文黑体" pitchFamily="2" charset="-122"/>
            </a:endParaRPr>
          </a:p>
          <a:p>
            <a:endParaRPr lang="en" altLang="zh-CN" dirty="0">
              <a:solidFill>
                <a:schemeClr val="bg1"/>
              </a:solidFill>
              <a:latin typeface="华文黑体" pitchFamily="2" charset="-122"/>
              <a:ea typeface="华文黑体" pitchFamily="2" charset="-122"/>
              <a:cs typeface="华文黑体" pitchFamily="2" charset="-122"/>
            </a:endParaRPr>
          </a:p>
        </p:txBody>
      </p:sp>
      <p:sp>
        <p:nvSpPr>
          <p:cNvPr id="51" name="矩形 50"/>
          <p:cNvSpPr/>
          <p:nvPr/>
        </p:nvSpPr>
        <p:spPr>
          <a:xfrm>
            <a:off x="4721048" y="4620874"/>
            <a:ext cx="5982728" cy="1138773"/>
          </a:xfrm>
          <a:prstGeom prst="rect">
            <a:avLst/>
          </a:prstGeom>
        </p:spPr>
        <p:txBody>
          <a:bodyPr wrap="none">
            <a:spAutoFit/>
          </a:bodyPr>
          <a:lstStyle/>
          <a:p>
            <a:r>
              <a:rPr lang="en" altLang="zh-CN" dirty="0">
                <a:solidFill>
                  <a:schemeClr val="bg1"/>
                </a:solidFill>
                <a:latin typeface="华文黑体" pitchFamily="2" charset="-122"/>
                <a:ea typeface="华文黑体" pitchFamily="2" charset="-122"/>
                <a:cs typeface="华文黑体" pitchFamily="2" charset="-122"/>
              </a:rPr>
              <a:t>Direct communication with the elderly, timely</a:t>
            </a:r>
          </a:p>
          <a:p>
            <a:r>
              <a:rPr lang="en" altLang="zh-CN" dirty="0">
                <a:solidFill>
                  <a:schemeClr val="bg1"/>
                </a:solidFill>
                <a:latin typeface="华文黑体" pitchFamily="2" charset="-122"/>
                <a:ea typeface="华文黑体" pitchFamily="2" charset="-122"/>
                <a:cs typeface="华文黑体" pitchFamily="2" charset="-122"/>
              </a:rPr>
              <a:t> processing and filtering of information</a:t>
            </a:r>
            <a:r>
              <a:rPr lang="zh-CN" altLang="en-US" dirty="0">
                <a:solidFill>
                  <a:schemeClr val="bg1"/>
                </a:solidFill>
                <a:latin typeface="华文黑体" pitchFamily="2" charset="-122"/>
                <a:ea typeface="华文黑体" pitchFamily="2" charset="-122"/>
                <a:cs typeface="华文黑体" pitchFamily="2" charset="-122"/>
              </a:rPr>
              <a:t>                       </a:t>
            </a:r>
            <a:r>
              <a:rPr lang="en-US" altLang="zh-CN" sz="3200" b="1" dirty="0">
                <a:solidFill>
                  <a:schemeClr val="bg1"/>
                </a:solidFill>
                <a:latin typeface="华文黑体" pitchFamily="2" charset="-122"/>
                <a:ea typeface="华文黑体" pitchFamily="2" charset="-122"/>
                <a:cs typeface="华文黑体" pitchFamily="2" charset="-122"/>
              </a:rPr>
              <a:t>4</a:t>
            </a:r>
            <a:endParaRPr lang="en" altLang="zh-CN" sz="3200" b="1" dirty="0">
              <a:solidFill>
                <a:schemeClr val="bg1"/>
              </a:solidFill>
              <a:latin typeface="华文黑体" pitchFamily="2" charset="-122"/>
              <a:ea typeface="华文黑体" pitchFamily="2" charset="-122"/>
              <a:cs typeface="华文黑体" pitchFamily="2" charset="-122"/>
            </a:endParaRPr>
          </a:p>
          <a:p>
            <a:endParaRPr lang="en" altLang="zh-CN" dirty="0">
              <a:solidFill>
                <a:schemeClr val="bg1"/>
              </a:solidFill>
              <a:latin typeface="华文黑体" pitchFamily="2" charset="-122"/>
              <a:ea typeface="华文黑体" pitchFamily="2" charset="-122"/>
              <a:cs typeface="华文黑体" pitchFamily="2" charset="-122"/>
            </a:endParaRPr>
          </a:p>
        </p:txBody>
      </p:sp>
      <p:sp>
        <p:nvSpPr>
          <p:cNvPr id="32" name="圆角矩形 31"/>
          <p:cNvSpPr/>
          <p:nvPr/>
        </p:nvSpPr>
        <p:spPr>
          <a:xfrm>
            <a:off x="6383238" y="260648"/>
            <a:ext cx="518457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6833684" y="299119"/>
            <a:ext cx="430598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Approach</a:t>
            </a:r>
            <a:r>
              <a:rPr lang="zh-CN" altLang="en-US" sz="2800" dirty="0"/>
              <a:t> </a:t>
            </a:r>
            <a:r>
              <a:rPr lang="en-US" altLang="zh-CN" sz="2800" dirty="0"/>
              <a:t>for</a:t>
            </a:r>
            <a:r>
              <a:rPr lang="zh-CN" altLang="en-US" sz="2800" dirty="0"/>
              <a:t> </a:t>
            </a:r>
            <a:r>
              <a:rPr lang="en-US" altLang="zh-CN" sz="2800" dirty="0"/>
              <a:t>organization</a:t>
            </a:r>
            <a:endParaRPr lang="zh-CN" altLang="en-US" sz="2800" dirty="0"/>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2" presetClass="entr" presetSubtype="2"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right)">
                                      <p:cBhvr>
                                        <p:cTn id="13" dur="500"/>
                                        <p:tgtEl>
                                          <p:spTgt spid="21"/>
                                        </p:tgtEl>
                                      </p:cBhvr>
                                    </p:animEffect>
                                  </p:childTnLst>
                                </p:cTn>
                              </p:par>
                              <p:par>
                                <p:cTn id="14" presetID="12" presetClass="entr" presetSubtype="2" fill="hold" grpId="0" nodeType="withEffect">
                                  <p:stCondLst>
                                    <p:cond delay="20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p:tgtEl>
                                          <p:spTgt spid="48"/>
                                        </p:tgtEl>
                                        <p:attrNameLst>
                                          <p:attrName>ppt_x</p:attrName>
                                        </p:attrNameLst>
                                      </p:cBhvr>
                                      <p:tavLst>
                                        <p:tav tm="0">
                                          <p:val>
                                            <p:strVal val="#ppt_x+#ppt_w*1.125000"/>
                                          </p:val>
                                        </p:tav>
                                        <p:tav tm="100000">
                                          <p:val>
                                            <p:strVal val="#ppt_x"/>
                                          </p:val>
                                        </p:tav>
                                      </p:tavLst>
                                    </p:anim>
                                    <p:animEffect transition="in" filter="wipe(left)">
                                      <p:cBhvr>
                                        <p:cTn id="17" dur="500"/>
                                        <p:tgtEl>
                                          <p:spTgt spid="48"/>
                                        </p:tgtEl>
                                      </p:cBhvr>
                                    </p:animEffect>
                                  </p:childTnLst>
                                </p:cTn>
                              </p:par>
                              <p:par>
                                <p:cTn id="18" presetID="31" presetClass="entr" presetSubtype="0"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 calcmode="lin" valueType="num">
                                      <p:cBhvr>
                                        <p:cTn id="22" dur="500" fill="hold"/>
                                        <p:tgtEl>
                                          <p:spTgt spid="31"/>
                                        </p:tgtEl>
                                        <p:attrNameLst>
                                          <p:attrName>style.rotation</p:attrName>
                                        </p:attrNameLst>
                                      </p:cBhvr>
                                      <p:tavLst>
                                        <p:tav tm="0">
                                          <p:val>
                                            <p:fltVal val="90"/>
                                          </p:val>
                                        </p:tav>
                                        <p:tav tm="100000">
                                          <p:val>
                                            <p:fltVal val="0"/>
                                          </p:val>
                                        </p:tav>
                                      </p:tavLst>
                                    </p:anim>
                                    <p:animEffect transition="in" filter="fade">
                                      <p:cBhvr>
                                        <p:cTn id="23" dur="500"/>
                                        <p:tgtEl>
                                          <p:spTgt spid="31"/>
                                        </p:tgtEl>
                                      </p:cBhvr>
                                    </p:animEffect>
                                  </p:childTnLst>
                                </p:cTn>
                              </p:par>
                              <p:par>
                                <p:cTn id="24" presetID="22" presetClass="entr" presetSubtype="2" fill="hold" nodeType="withEffect">
                                  <p:stCondLst>
                                    <p:cond delay="1000"/>
                                  </p:stCondLst>
                                  <p:childTnLst>
                                    <p:set>
                                      <p:cBhvr>
                                        <p:cTn id="25" dur="1" fill="hold">
                                          <p:stCondLst>
                                            <p:cond delay="0"/>
                                          </p:stCondLst>
                                        </p:cTn>
                                        <p:tgtEl>
                                          <p:spTgt spid="28"/>
                                        </p:tgtEl>
                                        <p:attrNameLst>
                                          <p:attrName>style.visibility</p:attrName>
                                        </p:attrNameLst>
                                      </p:cBhvr>
                                      <p:to>
                                        <p:strVal val="visible"/>
                                      </p:to>
                                    </p:set>
                                    <p:animEffect transition="in" filter="wipe(right)">
                                      <p:cBhvr>
                                        <p:cTn id="26" dur="500"/>
                                        <p:tgtEl>
                                          <p:spTgt spid="28"/>
                                        </p:tgtEl>
                                      </p:cBhvr>
                                    </p:animEffect>
                                  </p:childTnLst>
                                </p:cTn>
                              </p:par>
                              <p:par>
                                <p:cTn id="27" presetID="12" presetClass="entr" presetSubtype="2" fill="hold" grpId="0" nodeType="withEffect">
                                  <p:stCondLst>
                                    <p:cond delay="120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left)">
                                      <p:cBhvr>
                                        <p:cTn id="30" dur="500"/>
                                        <p:tgtEl>
                                          <p:spTgt spid="49"/>
                                        </p:tgtEl>
                                      </p:cBhvr>
                                    </p:animEffect>
                                  </p:childTnLst>
                                </p:cTn>
                              </p:par>
                              <p:par>
                                <p:cTn id="31" presetID="31" presetClass="entr" presetSubtype="0" fill="hold" grpId="0" nodeType="withEffect">
                                  <p:stCondLst>
                                    <p:cond delay="150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 calcmode="lin" valueType="num">
                                      <p:cBhvr>
                                        <p:cTn id="35" dur="500" fill="hold"/>
                                        <p:tgtEl>
                                          <p:spTgt spid="46"/>
                                        </p:tgtEl>
                                        <p:attrNameLst>
                                          <p:attrName>style.rotation</p:attrName>
                                        </p:attrNameLst>
                                      </p:cBhvr>
                                      <p:tavLst>
                                        <p:tav tm="0">
                                          <p:val>
                                            <p:fltVal val="90"/>
                                          </p:val>
                                        </p:tav>
                                        <p:tav tm="100000">
                                          <p:val>
                                            <p:fltVal val="0"/>
                                          </p:val>
                                        </p:tav>
                                      </p:tavLst>
                                    </p:anim>
                                    <p:animEffect transition="in" filter="fade">
                                      <p:cBhvr>
                                        <p:cTn id="36" dur="500"/>
                                        <p:tgtEl>
                                          <p:spTgt spid="46"/>
                                        </p:tgtEl>
                                      </p:cBhvr>
                                    </p:animEffect>
                                  </p:childTnLst>
                                </p:cTn>
                              </p:par>
                              <p:par>
                                <p:cTn id="37" presetID="22" presetClass="entr" presetSubtype="2" fill="hold" nodeType="withEffect">
                                  <p:stCondLst>
                                    <p:cond delay="2000"/>
                                  </p:stCondLst>
                                  <p:childTnLst>
                                    <p:set>
                                      <p:cBhvr>
                                        <p:cTn id="38" dur="1" fill="hold">
                                          <p:stCondLst>
                                            <p:cond delay="0"/>
                                          </p:stCondLst>
                                        </p:cTn>
                                        <p:tgtEl>
                                          <p:spTgt spid="29"/>
                                        </p:tgtEl>
                                        <p:attrNameLst>
                                          <p:attrName>style.visibility</p:attrName>
                                        </p:attrNameLst>
                                      </p:cBhvr>
                                      <p:to>
                                        <p:strVal val="visible"/>
                                      </p:to>
                                    </p:set>
                                    <p:animEffect transition="in" filter="wipe(right)">
                                      <p:cBhvr>
                                        <p:cTn id="39" dur="500"/>
                                        <p:tgtEl>
                                          <p:spTgt spid="29"/>
                                        </p:tgtEl>
                                      </p:cBhvr>
                                    </p:animEffect>
                                  </p:childTnLst>
                                </p:cTn>
                              </p:par>
                              <p:par>
                                <p:cTn id="40" presetID="12" presetClass="entr" presetSubtype="2" fill="hold" grpId="0" nodeType="withEffect">
                                  <p:stCondLst>
                                    <p:cond delay="220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p:tgtEl>
                                          <p:spTgt spid="50"/>
                                        </p:tgtEl>
                                        <p:attrNameLst>
                                          <p:attrName>ppt_x</p:attrName>
                                        </p:attrNameLst>
                                      </p:cBhvr>
                                      <p:tavLst>
                                        <p:tav tm="0">
                                          <p:val>
                                            <p:strVal val="#ppt_x+#ppt_w*1.125000"/>
                                          </p:val>
                                        </p:tav>
                                        <p:tav tm="100000">
                                          <p:val>
                                            <p:strVal val="#ppt_x"/>
                                          </p:val>
                                        </p:tav>
                                      </p:tavLst>
                                    </p:anim>
                                    <p:animEffect transition="in" filter="wipe(left)">
                                      <p:cBhvr>
                                        <p:cTn id="43" dur="500"/>
                                        <p:tgtEl>
                                          <p:spTgt spid="50"/>
                                        </p:tgtEl>
                                      </p:cBhvr>
                                    </p:animEffect>
                                  </p:childTnLst>
                                </p:cTn>
                              </p:par>
                              <p:par>
                                <p:cTn id="44" presetID="31" presetClass="entr" presetSubtype="0" fill="hold" grpId="0" nodeType="withEffect">
                                  <p:stCondLst>
                                    <p:cond delay="250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 calcmode="lin" valueType="num">
                                      <p:cBhvr>
                                        <p:cTn id="48" dur="500" fill="hold"/>
                                        <p:tgtEl>
                                          <p:spTgt spid="38"/>
                                        </p:tgtEl>
                                        <p:attrNameLst>
                                          <p:attrName>style.rotation</p:attrName>
                                        </p:attrNameLst>
                                      </p:cBhvr>
                                      <p:tavLst>
                                        <p:tav tm="0">
                                          <p:val>
                                            <p:fltVal val="90"/>
                                          </p:val>
                                        </p:tav>
                                        <p:tav tm="100000">
                                          <p:val>
                                            <p:fltVal val="0"/>
                                          </p:val>
                                        </p:tav>
                                      </p:tavLst>
                                    </p:anim>
                                    <p:animEffect transition="in" filter="fade">
                                      <p:cBhvr>
                                        <p:cTn id="49" dur="500"/>
                                        <p:tgtEl>
                                          <p:spTgt spid="38"/>
                                        </p:tgtEl>
                                      </p:cBhvr>
                                    </p:animEffect>
                                  </p:childTnLst>
                                </p:cTn>
                              </p:par>
                              <p:par>
                                <p:cTn id="50" presetID="22" presetClass="entr" presetSubtype="2" fill="hold" nodeType="withEffect">
                                  <p:stCondLst>
                                    <p:cond delay="300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500"/>
                                        <p:tgtEl>
                                          <p:spTgt spid="30"/>
                                        </p:tgtEl>
                                      </p:cBhvr>
                                    </p:animEffect>
                                  </p:childTnLst>
                                </p:cTn>
                              </p:par>
                              <p:par>
                                <p:cTn id="53" presetID="12" presetClass="entr" presetSubtype="2" fill="hold" grpId="0" nodeType="withEffect">
                                  <p:stCondLst>
                                    <p:cond delay="320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p:tgtEl>
                                          <p:spTgt spid="51"/>
                                        </p:tgtEl>
                                        <p:attrNameLst>
                                          <p:attrName>ppt_x</p:attrName>
                                        </p:attrNameLst>
                                      </p:cBhvr>
                                      <p:tavLst>
                                        <p:tav tm="0">
                                          <p:val>
                                            <p:strVal val="#ppt_x+#ppt_w*1.125000"/>
                                          </p:val>
                                        </p:tav>
                                        <p:tav tm="100000">
                                          <p:val>
                                            <p:strVal val="#ppt_x"/>
                                          </p:val>
                                        </p:tav>
                                      </p:tavLst>
                                    </p:anim>
                                    <p:animEffect transition="in" filter="wipe(left)">
                                      <p:cBhvr>
                                        <p:cTn id="56" dur="500"/>
                                        <p:tgtEl>
                                          <p:spTgt spid="51"/>
                                        </p:tgtEl>
                                      </p:cBhvr>
                                    </p:animEffect>
                                  </p:childTnLst>
                                </p:cTn>
                              </p:par>
                              <p:par>
                                <p:cTn id="57" presetID="31" presetClass="entr" presetSubtype="0" fill="hold" grpId="0" nodeType="withEffect">
                                  <p:stCondLst>
                                    <p:cond delay="350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fltVal val="0"/>
                                          </p:val>
                                        </p:tav>
                                        <p:tav tm="100000">
                                          <p:val>
                                            <p:strVal val="#ppt_w"/>
                                          </p:val>
                                        </p:tav>
                                      </p:tavLst>
                                    </p:anim>
                                    <p:anim calcmode="lin" valueType="num">
                                      <p:cBhvr>
                                        <p:cTn id="60" dur="500" fill="hold"/>
                                        <p:tgtEl>
                                          <p:spTgt spid="37"/>
                                        </p:tgtEl>
                                        <p:attrNameLst>
                                          <p:attrName>ppt_h</p:attrName>
                                        </p:attrNameLst>
                                      </p:cBhvr>
                                      <p:tavLst>
                                        <p:tav tm="0">
                                          <p:val>
                                            <p:fltVal val="0"/>
                                          </p:val>
                                        </p:tav>
                                        <p:tav tm="100000">
                                          <p:val>
                                            <p:strVal val="#ppt_h"/>
                                          </p:val>
                                        </p:tav>
                                      </p:tavLst>
                                    </p:anim>
                                    <p:anim calcmode="lin" valueType="num">
                                      <p:cBhvr>
                                        <p:cTn id="61" dur="500" fill="hold"/>
                                        <p:tgtEl>
                                          <p:spTgt spid="37"/>
                                        </p:tgtEl>
                                        <p:attrNameLst>
                                          <p:attrName>style.rotation</p:attrName>
                                        </p:attrNameLst>
                                      </p:cBhvr>
                                      <p:tavLst>
                                        <p:tav tm="0">
                                          <p:val>
                                            <p:fltVal val="90"/>
                                          </p:val>
                                        </p:tav>
                                        <p:tav tm="100000">
                                          <p:val>
                                            <p:fltVal val="0"/>
                                          </p:val>
                                        </p:tav>
                                      </p:tavLst>
                                    </p:anim>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38" grpId="0" animBg="1"/>
      <p:bldP spid="46" grpId="0" animBg="1"/>
      <p:bldP spid="48" grpId="0"/>
      <p:bldP spid="49" grpId="0"/>
      <p:bldP spid="50" grpId="0"/>
      <p:bldP spid="51" grpId="0"/>
      <p:bldP spid="32" grpId="0" animBg="1"/>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2244</TotalTime>
  <Words>805</Words>
  <Application>Microsoft Macintosh PowerPoint</Application>
  <PresentationFormat>自定义</PresentationFormat>
  <Paragraphs>243</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HelveticaNeueLT Pro 35 Th</vt:lpstr>
      <vt:lpstr>Calibri</vt:lpstr>
      <vt:lpstr>微软雅黑</vt:lpstr>
      <vt:lpstr>微软雅黑</vt:lpstr>
      <vt:lpstr>Arial</vt:lpstr>
      <vt:lpstr>华文细黑</vt:lpstr>
      <vt:lpstr>Gill Sans MT Pro Light</vt:lpstr>
      <vt:lpstr>华文黑体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Jin Li</cp:lastModifiedBy>
  <cp:revision>89</cp:revision>
  <dcterms:created xsi:type="dcterms:W3CDTF">2014-05-13T11:59:11Z</dcterms:created>
  <dcterms:modified xsi:type="dcterms:W3CDTF">2018-12-10T02:03:19Z</dcterms:modified>
</cp:coreProperties>
</file>